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1" r:id="rId2"/>
    <p:sldId id="295" r:id="rId3"/>
    <p:sldId id="273" r:id="rId4"/>
    <p:sldId id="304" r:id="rId5"/>
    <p:sldId id="296" r:id="rId6"/>
    <p:sldId id="278" r:id="rId7"/>
    <p:sldId id="298" r:id="rId8"/>
    <p:sldId id="274" r:id="rId9"/>
    <p:sldId id="314" r:id="rId10"/>
    <p:sldId id="294" r:id="rId11"/>
    <p:sldId id="279" r:id="rId12"/>
    <p:sldId id="285" r:id="rId13"/>
    <p:sldId id="288" r:id="rId14"/>
    <p:sldId id="286" r:id="rId15"/>
    <p:sldId id="287" r:id="rId16"/>
    <p:sldId id="313" r:id="rId17"/>
    <p:sldId id="315" r:id="rId18"/>
    <p:sldId id="311" r:id="rId19"/>
    <p:sldId id="312" r:id="rId20"/>
    <p:sldId id="297" r:id="rId21"/>
    <p:sldId id="317" r:id="rId22"/>
    <p:sldId id="300" r:id="rId23"/>
    <p:sldId id="316" r:id="rId24"/>
    <p:sldId id="319" r:id="rId25"/>
    <p:sldId id="320" r:id="rId26"/>
    <p:sldId id="318" r:id="rId27"/>
    <p:sldId id="277" r:id="rId28"/>
    <p:sldId id="272" r:id="rId29"/>
    <p:sldId id="303" r:id="rId30"/>
    <p:sldId id="30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49" autoAdjust="0"/>
    <p:restoredTop sz="94660"/>
  </p:normalViewPr>
  <p:slideViewPr>
    <p:cSldViewPr snapToGrid="0">
      <p:cViewPr varScale="1">
        <p:scale>
          <a:sx n="115" d="100"/>
          <a:sy n="115" d="100"/>
        </p:scale>
        <p:origin x="360" y="108"/>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70.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B0675-8757-447A-83CF-CC083F130C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70F0E81-63F8-4763-A3E7-26F8C89BAF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5FEBECB-523C-41E2-B9E1-B49CE1AE13A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86604D4D-A040-43EC-A06E-C9FF87C38BC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7F7B59-2655-4A16-9338-7A1FF6CF8D19}"/>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411695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5155-CF18-41CB-808D-4FFEF83B7E1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9E8E5-4A93-4144-A74A-E4277B86C5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156EA6-B229-4051-9622-1DE32230FF1C}"/>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BF503293-2342-4F14-A185-C64E0A92A9C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5BB794-E5CC-4227-A7E7-FBC0E600B404}"/>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980388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73342-0E6C-4501-BF2B-E0786C4A1C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4B8BE0E-9B19-4456-888A-F6F7F6807DE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5BFDC87-1937-4C86-B2C9-E983D0A24728}"/>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97BFCCAE-ED23-4D74-BE54-E7F15ECDB6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E912DE9-945B-41C5-9AB1-DF7338F77570}"/>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289583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DE08A-9BCB-4DB5-979B-7EC1A3B018A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7102123-299D-424F-B91C-90DA27CBE9C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D13501-214C-400D-B34D-AAD78D317CA2}"/>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AAF2D5AC-7884-4CE0-9114-C283C3AC3F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FA7731B-1E31-467B-9D31-C373F72828E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89926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9BF-D77A-47E5-A333-21056D5C7F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2443D1B4-FCD0-401F-9ECF-DA162FC947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5300FF4-C9B2-4ABA-817A-4F4C86102B68}"/>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E8C7C576-1CEB-4D33-8290-3E35E137AA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D9411D-4FFA-4242-B90D-69DB0A1CBFDD}"/>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2512705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5EE83-8F23-44CE-B731-D6CDCF67D28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1000974-36F0-4517-9F41-0343A745C9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4B17F36-4F18-4437-94CB-1BBE2231F90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40307B-A71C-463F-A8AD-2362947B6EF2}"/>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334814C6-2B81-4B29-BC55-77856DEAE14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6C38BC-BD3A-457D-AD2D-E23689FC35F2}"/>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395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0C950-00F3-4BEC-A7AF-73D734E69D5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1A1057C-E2B4-44A8-866D-7665D2D51E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4185D7-9A58-4CAA-A1E2-456377B5BD7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5013CA9-67CF-445C-9FD9-4D11054E8E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CD929C-BC30-4351-B9FB-85F1B6BBD0D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9381263-7B2F-4B44-84EC-DCD3AD647A2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8" name="Footer Placeholder 7">
            <a:extLst>
              <a:ext uri="{FF2B5EF4-FFF2-40B4-BE49-F238E27FC236}">
                <a16:creationId xmlns:a16="http://schemas.microsoft.com/office/drawing/2014/main" id="{2294B316-E30F-420C-A4D4-677C0ABCB07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D8D8C8E-2E12-421C-BDB0-297E119766EF}"/>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022382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59D1F-951D-4B4F-905F-3D9885140F1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0A8B11F-BE2C-493B-B668-EAE850937A1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4" name="Footer Placeholder 3">
            <a:extLst>
              <a:ext uri="{FF2B5EF4-FFF2-40B4-BE49-F238E27FC236}">
                <a16:creationId xmlns:a16="http://schemas.microsoft.com/office/drawing/2014/main" id="{E32DFAFC-1721-4F15-A1DC-32F1034CFFF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72CB011-1EE8-4DA0-BEEF-1156D174BB08}"/>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122200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7C5BF-8060-48B9-AAC4-7A192B2D807A}"/>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3" name="Footer Placeholder 2">
            <a:extLst>
              <a:ext uri="{FF2B5EF4-FFF2-40B4-BE49-F238E27FC236}">
                <a16:creationId xmlns:a16="http://schemas.microsoft.com/office/drawing/2014/main" id="{36E805C8-0E11-4841-9BF9-FBF770ACFC9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16AD9FF-00E5-44FF-9D7E-60064FC18F23}"/>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409866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EDC3-9FD4-4D6B-9729-FA84BF3C81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8498AE-BC98-4168-B0A0-868A407A48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2957CDD-01C0-4799-BB11-E6E744E216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079E42-668E-46C6-954A-67901E4B4014}"/>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E3B60014-4694-4A8B-B40C-73E85B5872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D34F0D0-D719-4B77-8221-881A22C8F15C}"/>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137387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D647-53DC-40AB-8DE1-AE23C3C8ED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70BD5AE-C589-4C2D-9C0D-2CD8B0B5E2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8BBFD26-5B3D-4CC6-8408-BF7773A526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38B1A3-BD42-40AD-9958-685A16838FAB}"/>
              </a:ext>
            </a:extLst>
          </p:cNvPr>
          <p:cNvSpPr>
            <a:spLocks noGrp="1"/>
          </p:cNvSpPr>
          <p:nvPr>
            <p:ph type="dt" sz="half" idx="10"/>
          </p:nvPr>
        </p:nvSpPr>
        <p:spPr/>
        <p:txBody>
          <a:bodyPr/>
          <a:lstStyle/>
          <a:p>
            <a:fld id="{E1BC1721-5CED-45EF-BE6E-B0E4EE9D0A2D}" type="datetimeFigureOut">
              <a:rPr lang="en-GB" smtClean="0"/>
              <a:t>29/05/2019</a:t>
            </a:fld>
            <a:endParaRPr lang="en-GB"/>
          </a:p>
        </p:txBody>
      </p:sp>
      <p:sp>
        <p:nvSpPr>
          <p:cNvPr id="6" name="Footer Placeholder 5">
            <a:extLst>
              <a:ext uri="{FF2B5EF4-FFF2-40B4-BE49-F238E27FC236}">
                <a16:creationId xmlns:a16="http://schemas.microsoft.com/office/drawing/2014/main" id="{FA975511-8CF5-4705-B33D-BF4069FCCF9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AAE4949-EE42-46D6-ADDC-94A3885A655E}"/>
              </a:ext>
            </a:extLst>
          </p:cNvPr>
          <p:cNvSpPr>
            <a:spLocks noGrp="1"/>
          </p:cNvSpPr>
          <p:nvPr>
            <p:ph type="sldNum" sz="quarter" idx="12"/>
          </p:nvPr>
        </p:nvSpPr>
        <p:spPr/>
        <p:txBody>
          <a:bodyPr/>
          <a:lstStyle/>
          <a:p>
            <a:fld id="{007B9412-599C-403D-8E36-E3E67135AD6E}" type="slidenum">
              <a:rPr lang="en-GB" smtClean="0"/>
              <a:t>‹#›</a:t>
            </a:fld>
            <a:endParaRPr lang="en-GB"/>
          </a:p>
        </p:txBody>
      </p:sp>
    </p:spTree>
    <p:extLst>
      <p:ext uri="{BB962C8B-B14F-4D97-AF65-F5344CB8AC3E}">
        <p14:creationId xmlns:p14="http://schemas.microsoft.com/office/powerpoint/2010/main" val="3965674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EFE30-20B6-4B28-B48C-8BBDCD75D6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FAEC8A9-5610-4CD4-9BE5-DA332D7553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FF7B26-E0A4-4676-8C30-0372856CF9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BC1721-5CED-45EF-BE6E-B0E4EE9D0A2D}" type="datetimeFigureOut">
              <a:rPr lang="en-GB" smtClean="0"/>
              <a:t>29/05/2019</a:t>
            </a:fld>
            <a:endParaRPr lang="en-GB"/>
          </a:p>
        </p:txBody>
      </p:sp>
      <p:sp>
        <p:nvSpPr>
          <p:cNvPr id="5" name="Footer Placeholder 4">
            <a:extLst>
              <a:ext uri="{FF2B5EF4-FFF2-40B4-BE49-F238E27FC236}">
                <a16:creationId xmlns:a16="http://schemas.microsoft.com/office/drawing/2014/main" id="{9904D79F-B202-4D73-B245-79A385CDB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DB2CD3D-7ECB-46D9-B76D-1F2FCF3A00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7B9412-599C-403D-8E36-E3E67135AD6E}" type="slidenum">
              <a:rPr lang="en-GB" smtClean="0"/>
              <a:t>‹#›</a:t>
            </a:fld>
            <a:endParaRPr lang="en-GB"/>
          </a:p>
        </p:txBody>
      </p:sp>
    </p:spTree>
    <p:extLst>
      <p:ext uri="{BB962C8B-B14F-4D97-AF65-F5344CB8AC3E}">
        <p14:creationId xmlns:p14="http://schemas.microsoft.com/office/powerpoint/2010/main" val="19376046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44435" y="2133600"/>
            <a:ext cx="10964091" cy="943994"/>
          </a:xfrm>
        </p:spPr>
        <p:txBody>
          <a:bodyPr>
            <a:normAutofit/>
          </a:bodyPr>
          <a:lstStyle/>
          <a:p>
            <a:r>
              <a:rPr lang="en-GB" sz="4400" b="1" dirty="0">
                <a:latin typeface="+mn-lt"/>
              </a:rPr>
              <a:t>Genomic dissections of inflammatory proteins</a:t>
            </a:r>
          </a:p>
        </p:txBody>
      </p:sp>
      <p:sp>
        <p:nvSpPr>
          <p:cNvPr id="5" name="Subtitle 4"/>
          <p:cNvSpPr>
            <a:spLocks noGrp="1"/>
          </p:cNvSpPr>
          <p:nvPr>
            <p:ph type="subTitle" idx="1"/>
          </p:nvPr>
        </p:nvSpPr>
        <p:spPr>
          <a:xfrm>
            <a:off x="1604887" y="3396344"/>
            <a:ext cx="9144000" cy="1059278"/>
          </a:xfrm>
        </p:spPr>
        <p:txBody>
          <a:bodyPr>
            <a:noAutofit/>
          </a:bodyPr>
          <a:lstStyle/>
          <a:p>
            <a:r>
              <a:rPr lang="en-GB" sz="2800" dirty="0" smtClean="0"/>
              <a:t>A presentation at the CEU</a:t>
            </a:r>
          </a:p>
          <a:p>
            <a:r>
              <a:rPr lang="en-GB" sz="2800" dirty="0" smtClean="0"/>
              <a:t>on </a:t>
            </a:r>
            <a:r>
              <a:rPr lang="en-GB" sz="2800" dirty="0"/>
              <a:t>behalf of the SCALLOP/INF1 consortium</a:t>
            </a:r>
          </a:p>
          <a:p>
            <a:endParaRPr lang="en-GB" sz="2800" dirty="0"/>
          </a:p>
          <a:p>
            <a:endParaRPr lang="en-GB" sz="2800" dirty="0"/>
          </a:p>
        </p:txBody>
      </p:sp>
      <p:sp>
        <p:nvSpPr>
          <p:cNvPr id="2" name="Rectangle 1"/>
          <p:cNvSpPr/>
          <p:nvPr/>
        </p:nvSpPr>
        <p:spPr>
          <a:xfrm>
            <a:off x="3424522" y="6024215"/>
            <a:ext cx="5403915" cy="523220"/>
          </a:xfrm>
          <a:prstGeom prst="rect">
            <a:avLst/>
          </a:prstGeom>
        </p:spPr>
        <p:txBody>
          <a:bodyPr wrap="none">
            <a:spAutoFit/>
          </a:bodyPr>
          <a:lstStyle/>
          <a:p>
            <a:r>
              <a:rPr lang="en-GB" sz="2800" b="1" dirty="0">
                <a:solidFill>
                  <a:schemeClr val="accent1"/>
                </a:solidFill>
              </a:rPr>
              <a:t>https://jinghuazhao.github.io/INF/</a:t>
            </a:r>
          </a:p>
        </p:txBody>
      </p:sp>
      <p:sp>
        <p:nvSpPr>
          <p:cNvPr id="3" name="Rectangle 2"/>
          <p:cNvSpPr/>
          <p:nvPr/>
        </p:nvSpPr>
        <p:spPr>
          <a:xfrm>
            <a:off x="9608064" y="6024215"/>
            <a:ext cx="2072639" cy="523220"/>
          </a:xfrm>
          <a:prstGeom prst="rect">
            <a:avLst/>
          </a:prstGeom>
        </p:spPr>
        <p:txBody>
          <a:bodyPr wrap="square">
            <a:spAutoFit/>
          </a:bodyPr>
          <a:lstStyle/>
          <a:p>
            <a:r>
              <a:rPr lang="en-GB" sz="2800" i="1" dirty="0" smtClean="0"/>
              <a:t>30/5/2019</a:t>
            </a:r>
            <a:endParaRPr lang="en-GB" sz="2800" i="1" dirty="0"/>
          </a:p>
        </p:txBody>
      </p:sp>
    </p:spTree>
    <p:extLst>
      <p:ext uri="{BB962C8B-B14F-4D97-AF65-F5344CB8AC3E}">
        <p14:creationId xmlns:p14="http://schemas.microsoft.com/office/powerpoint/2010/main" val="15355333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65878" cy="1227910"/>
          </a:xfrm>
        </p:spPr>
        <p:txBody>
          <a:bodyPr>
            <a:normAutofit/>
          </a:bodyPr>
          <a:lstStyle/>
          <a:p>
            <a:pPr algn="ctr"/>
            <a:r>
              <a:rPr lang="en-GB" b="1" dirty="0" err="1"/>
              <a:t>IFN.gamma</a:t>
            </a:r>
            <a:r>
              <a:rPr lang="en-GB" b="1" dirty="0"/>
              <a:t> from &gt;1,000 signals (L) to none (R)</a:t>
            </a:r>
          </a:p>
        </p:txBody>
      </p:sp>
      <p:pic>
        <p:nvPicPr>
          <p:cNvPr id="5" name="Content Placeholder 4"/>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6352032" y="1518775"/>
            <a:ext cx="5736336" cy="5185953"/>
          </a:xfrm>
        </p:spPr>
      </p:pic>
      <p:pic>
        <p:nvPicPr>
          <p:cNvPr id="4"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0" y="1914005"/>
            <a:ext cx="6309360" cy="4846320"/>
          </a:xfrm>
          <a:prstGeom prst="rect">
            <a:avLst/>
          </a:prstGeom>
        </p:spPr>
      </p:pic>
    </p:spTree>
    <p:extLst>
      <p:ext uri="{BB962C8B-B14F-4D97-AF65-F5344CB8AC3E}">
        <p14:creationId xmlns:p14="http://schemas.microsoft.com/office/powerpoint/2010/main" val="17499743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Results</a:t>
            </a:r>
          </a:p>
        </p:txBody>
      </p:sp>
      <p:sp>
        <p:nvSpPr>
          <p:cNvPr id="3" name="Content Placeholder 2"/>
          <p:cNvSpPr>
            <a:spLocks noGrp="1"/>
          </p:cNvSpPr>
          <p:nvPr>
            <p:ph idx="1"/>
          </p:nvPr>
        </p:nvSpPr>
        <p:spPr/>
        <p:txBody>
          <a:bodyPr>
            <a:normAutofit/>
          </a:bodyPr>
          <a:lstStyle/>
          <a:p>
            <a:r>
              <a:rPr lang="en-GB" dirty="0"/>
              <a:t>Manhattan, Q-Q, </a:t>
            </a:r>
            <a:r>
              <a:rPr lang="en-GB" dirty="0" err="1"/>
              <a:t>LocusZoom</a:t>
            </a:r>
            <a:r>
              <a:rPr lang="en-GB" dirty="0"/>
              <a:t> (cis regions) and forest plots.</a:t>
            </a:r>
          </a:p>
          <a:p>
            <a:r>
              <a:rPr lang="en-GB" dirty="0" smtClean="0"/>
              <a:t>Independent/near-independent (</a:t>
            </a:r>
            <a:r>
              <a:rPr lang="en-GB" dirty="0" err="1" smtClean="0"/>
              <a:t>primary+secondary</a:t>
            </a:r>
            <a:r>
              <a:rPr lang="en-GB" dirty="0" smtClean="0"/>
              <a:t>) signals and their cis/trans classification/plot.</a:t>
            </a:r>
          </a:p>
          <a:p>
            <a:r>
              <a:rPr lang="en-GB" dirty="0" smtClean="0"/>
              <a:t>OPG </a:t>
            </a:r>
            <a:r>
              <a:rPr lang="en-GB" dirty="0" smtClean="0"/>
              <a:t>and TNFSF14 as </a:t>
            </a:r>
            <a:r>
              <a:rPr lang="en-GB" dirty="0" smtClean="0"/>
              <a:t>positive </a:t>
            </a:r>
            <a:r>
              <a:rPr lang="en-GB" dirty="0" smtClean="0"/>
              <a:t>controls with confirmation through </a:t>
            </a:r>
            <a:r>
              <a:rPr lang="en-GB" dirty="0" err="1" smtClean="0"/>
              <a:t>PhenoScanner</a:t>
            </a:r>
            <a:r>
              <a:rPr lang="en-GB" dirty="0" smtClean="0"/>
              <a:t> </a:t>
            </a:r>
            <a:r>
              <a:rPr lang="en-GB" dirty="0"/>
              <a:t>v1.1 </a:t>
            </a:r>
            <a:r>
              <a:rPr lang="en-GB" dirty="0" smtClean="0"/>
              <a:t>(with </a:t>
            </a:r>
            <a:r>
              <a:rPr lang="en-GB" dirty="0" err="1"/>
              <a:t>chr:pos</a:t>
            </a:r>
            <a:r>
              <a:rPr lang="en-GB" dirty="0"/>
              <a:t> input</a:t>
            </a:r>
            <a:r>
              <a:rPr lang="en-GB" dirty="0" smtClean="0"/>
              <a:t>) later followed by v2 </a:t>
            </a:r>
            <a:r>
              <a:rPr lang="en-GB" dirty="0" smtClean="0"/>
              <a:t>(with </a:t>
            </a:r>
            <a:r>
              <a:rPr lang="en-GB" dirty="0" err="1"/>
              <a:t>rsid</a:t>
            </a:r>
            <a:r>
              <a:rPr lang="en-GB" dirty="0"/>
              <a:t> </a:t>
            </a:r>
            <a:r>
              <a:rPr lang="en-GB" dirty="0" smtClean="0"/>
              <a:t>input) for </a:t>
            </a:r>
            <a:r>
              <a:rPr lang="en-GB" dirty="0"/>
              <a:t>INF1 as a whole and by proteins</a:t>
            </a:r>
            <a:r>
              <a:rPr lang="en-GB" dirty="0" smtClean="0"/>
              <a:t>.</a:t>
            </a:r>
          </a:p>
          <a:p>
            <a:r>
              <a:rPr lang="en-GB" dirty="0" smtClean="0"/>
              <a:t>Additional </a:t>
            </a:r>
            <a:r>
              <a:rPr lang="en-GB" dirty="0"/>
              <a:t>results on IBD, rheumatoid arthritis</a:t>
            </a:r>
            <a:r>
              <a:rPr lang="en-GB" dirty="0" smtClean="0"/>
              <a:t>.</a:t>
            </a:r>
            <a:endParaRPr lang="en-GB" dirty="0"/>
          </a:p>
          <a:p>
            <a:r>
              <a:rPr lang="en-GB" dirty="0" smtClean="0"/>
              <a:t>Parallel </a:t>
            </a:r>
            <a:r>
              <a:rPr lang="en-GB" dirty="0"/>
              <a:t>effort on </a:t>
            </a:r>
            <a:r>
              <a:rPr lang="en-GB" dirty="0" err="1"/>
              <a:t>coloc</a:t>
            </a:r>
            <a:r>
              <a:rPr lang="en-GB" dirty="0"/>
              <a:t>(</a:t>
            </a:r>
            <a:r>
              <a:rPr lang="en-GB" dirty="0" err="1"/>
              <a:t>alisation</a:t>
            </a:r>
            <a:r>
              <a:rPr lang="en-GB" dirty="0" smtClean="0"/>
              <a:t>)-type analysis.</a:t>
            </a:r>
          </a:p>
          <a:p>
            <a:endParaRPr lang="en-GB" dirty="0"/>
          </a:p>
          <a:p>
            <a:endParaRPr lang="en-GB" dirty="0" smtClean="0"/>
          </a:p>
          <a:p>
            <a:pPr marL="0" indent="0">
              <a:buNone/>
            </a:pPr>
            <a:endParaRPr lang="en-GB" dirty="0" smtClean="0"/>
          </a:p>
        </p:txBody>
      </p:sp>
    </p:spTree>
    <p:extLst>
      <p:ext uri="{BB962C8B-B14F-4D97-AF65-F5344CB8AC3E}">
        <p14:creationId xmlns:p14="http://schemas.microsoft.com/office/powerpoint/2010/main" val="28405993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 y="-17417"/>
            <a:ext cx="6248399" cy="6805454"/>
          </a:xfrm>
        </p:spPr>
      </p:pic>
      <p:pic>
        <p:nvPicPr>
          <p:cNvPr id="5" name="Content Placeholder 3"/>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6291072" y="0"/>
            <a:ext cx="5900929" cy="6858000"/>
          </a:xfrm>
          <a:prstGeom prst="rect">
            <a:avLst/>
          </a:prstGeom>
        </p:spPr>
      </p:pic>
      <p:sp>
        <p:nvSpPr>
          <p:cNvPr id="6" name="Title 1">
            <a:extLst>
              <a:ext uri="{FF2B5EF4-FFF2-40B4-BE49-F238E27FC236}">
                <a16:creationId xmlns:a16="http://schemas.microsoft.com/office/drawing/2014/main" id="{B3965497-BDD7-4A5C-BAD8-19997115AF61}"/>
              </a:ext>
            </a:extLst>
          </p:cNvPr>
          <p:cNvSpPr>
            <a:spLocks noGrp="1"/>
          </p:cNvSpPr>
          <p:nvPr>
            <p:ph type="title"/>
          </p:nvPr>
        </p:nvSpPr>
        <p:spPr>
          <a:xfrm>
            <a:off x="1" y="0"/>
            <a:ext cx="10515600" cy="1325563"/>
          </a:xfrm>
        </p:spPr>
        <p:txBody>
          <a:bodyPr/>
          <a:lstStyle/>
          <a:p>
            <a:r>
              <a:rPr lang="en-GB" b="1" dirty="0"/>
              <a:t>Manhattan (L) and Q-Q plots (R) for OPG</a:t>
            </a:r>
          </a:p>
        </p:txBody>
      </p:sp>
    </p:spTree>
    <p:extLst>
      <p:ext uri="{BB962C8B-B14F-4D97-AF65-F5344CB8AC3E}">
        <p14:creationId xmlns:p14="http://schemas.microsoft.com/office/powerpoint/2010/main" val="16197913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5497-BDD7-4A5C-BAD8-19997115AF61}"/>
              </a:ext>
            </a:extLst>
          </p:cNvPr>
          <p:cNvSpPr>
            <a:spLocks noGrp="1"/>
          </p:cNvSpPr>
          <p:nvPr>
            <p:ph type="title"/>
          </p:nvPr>
        </p:nvSpPr>
        <p:spPr>
          <a:xfrm>
            <a:off x="821591" y="69294"/>
            <a:ext cx="10515600" cy="706029"/>
          </a:xfrm>
        </p:spPr>
        <p:txBody>
          <a:bodyPr/>
          <a:lstStyle/>
          <a:p>
            <a:pPr algn="ctr"/>
            <a:r>
              <a:rPr lang="en-GB" b="1" dirty="0"/>
              <a:t>Regional plot (OPG, chr8)</a:t>
            </a:r>
          </a:p>
        </p:txBody>
      </p:sp>
      <p:pic>
        <p:nvPicPr>
          <p:cNvPr id="5" name="Content Placeholder 4">
            <a:extLst>
              <a:ext uri="{FF2B5EF4-FFF2-40B4-BE49-F238E27FC236}">
                <a16:creationId xmlns:a16="http://schemas.microsoft.com/office/drawing/2014/main" id="{22C0F854-B611-4CF3-B4DB-50BEACF53AEF}"/>
              </a:ext>
            </a:extLst>
          </p:cNvPr>
          <p:cNvPicPr>
            <a:picLocks noGrp="1" noChangeAspect="1"/>
          </p:cNvPicPr>
          <p:nvPr>
            <p:ph idx="1"/>
          </p:nvPr>
        </p:nvPicPr>
        <p:blipFill>
          <a:blip r:embed="rId2" cstate="hqprint">
            <a:extLst>
              <a:ext uri="{28A0092B-C50C-407E-A947-70E740481C1C}">
                <a14:useLocalDpi xmlns:a14="http://schemas.microsoft.com/office/drawing/2010/main" val="0"/>
              </a:ext>
            </a:extLst>
          </a:blip>
          <a:stretch>
            <a:fillRect/>
          </a:stretch>
        </p:blipFill>
        <p:spPr>
          <a:xfrm>
            <a:off x="1778165" y="757906"/>
            <a:ext cx="8602452" cy="6100093"/>
          </a:xfrm>
        </p:spPr>
      </p:pic>
    </p:spTree>
    <p:extLst>
      <p:ext uri="{BB962C8B-B14F-4D97-AF65-F5344CB8AC3E}">
        <p14:creationId xmlns:p14="http://schemas.microsoft.com/office/powerpoint/2010/main" val="36236409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4E74D2E-DD49-4D16-9718-BAA0270899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896" y="9581"/>
            <a:ext cx="11539728" cy="6848420"/>
          </a:xfrm>
          <a:prstGeom prst="rect">
            <a:avLst/>
          </a:prstGeom>
        </p:spPr>
      </p:pic>
    </p:spTree>
    <p:extLst>
      <p:ext uri="{BB962C8B-B14F-4D97-AF65-F5344CB8AC3E}">
        <p14:creationId xmlns:p14="http://schemas.microsoft.com/office/powerpoint/2010/main" val="23590809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79F7981-361E-4496-A12D-6ADAF681D5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780" y="-12192"/>
            <a:ext cx="11696542" cy="6864096"/>
          </a:xfrm>
          <a:prstGeom prst="rect">
            <a:avLst/>
          </a:prstGeom>
        </p:spPr>
      </p:pic>
    </p:spTree>
    <p:extLst>
      <p:ext uri="{BB962C8B-B14F-4D97-AF65-F5344CB8AC3E}">
        <p14:creationId xmlns:p14="http://schemas.microsoft.com/office/powerpoint/2010/main" val="41075916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5D9A1-4687-483A-A61C-CB300A9F04F6}"/>
              </a:ext>
            </a:extLst>
          </p:cNvPr>
          <p:cNvSpPr>
            <a:spLocks noGrp="1"/>
          </p:cNvSpPr>
          <p:nvPr>
            <p:ph type="title"/>
          </p:nvPr>
        </p:nvSpPr>
        <p:spPr/>
        <p:txBody>
          <a:bodyPr/>
          <a:lstStyle/>
          <a:p>
            <a:pPr algn="ctr"/>
            <a:r>
              <a:rPr lang="en-GB" b="1" dirty="0" smtClean="0"/>
              <a:t>Comparison</a:t>
            </a:r>
            <a:endParaRPr lang="en-GB" b="1" dirty="0"/>
          </a:p>
        </p:txBody>
      </p:sp>
      <p:sp>
        <p:nvSpPr>
          <p:cNvPr id="3" name="Content Placeholder 2">
            <a:extLst>
              <a:ext uri="{FF2B5EF4-FFF2-40B4-BE49-F238E27FC236}">
                <a16:creationId xmlns:a16="http://schemas.microsoft.com/office/drawing/2014/main" id="{60D97A2A-AC31-496D-9258-5A0771E35A66}"/>
              </a:ext>
            </a:extLst>
          </p:cNvPr>
          <p:cNvSpPr>
            <a:spLocks noGrp="1"/>
          </p:cNvSpPr>
          <p:nvPr>
            <p:ph idx="1"/>
          </p:nvPr>
        </p:nvSpPr>
        <p:spPr/>
        <p:txBody>
          <a:bodyPr>
            <a:normAutofit fontScale="92500" lnSpcReduction="20000"/>
          </a:bodyPr>
          <a:lstStyle/>
          <a:p>
            <a:r>
              <a:rPr lang="en-GB" dirty="0"/>
              <a:t>The chromosome 8 locus here is ~200kb upstream.</a:t>
            </a:r>
          </a:p>
          <a:p>
            <a:r>
              <a:rPr lang="en-GB" dirty="0" smtClean="0"/>
              <a:t>Quoting </a:t>
            </a:r>
            <a:r>
              <a:rPr lang="en-GB" altLang="en-US" i="1" dirty="0"/>
              <a:t>Kwan JSH, et al. (2014). Hum </a:t>
            </a:r>
            <a:r>
              <a:rPr lang="en-GB" altLang="en-US" i="1" dirty="0" err="1"/>
              <a:t>Mol</a:t>
            </a:r>
            <a:r>
              <a:rPr lang="en-GB" altLang="en-US" i="1" dirty="0"/>
              <a:t> Genet 23(24): </a:t>
            </a:r>
            <a:r>
              <a:rPr lang="en-GB" altLang="en-US" i="1" dirty="0" smtClean="0"/>
              <a:t>6684—93:</a:t>
            </a:r>
          </a:p>
          <a:p>
            <a:pPr marL="0" indent="0">
              <a:buNone/>
            </a:pPr>
            <a:endParaRPr lang="en-GB" dirty="0" smtClean="0"/>
          </a:p>
          <a:p>
            <a:pPr marL="457200" lvl="1" indent="0">
              <a:buNone/>
            </a:pPr>
            <a:r>
              <a:rPr lang="en-GB" sz="3000" dirty="0" smtClean="0"/>
              <a:t>“The </a:t>
            </a:r>
            <a:r>
              <a:rPr lang="en-GB" sz="3000" dirty="0"/>
              <a:t>most significant SNP in this locus (</a:t>
            </a:r>
            <a:r>
              <a:rPr lang="en-GB" sz="3000" dirty="0">
                <a:solidFill>
                  <a:srgbClr val="FF0000"/>
                </a:solidFill>
              </a:rPr>
              <a:t>rs704</a:t>
            </a:r>
            <a:r>
              <a:rPr lang="en-GB" sz="3000" dirty="0"/>
              <a:t>) encodes a possibly damaging (predicted by </a:t>
            </a:r>
            <a:r>
              <a:rPr lang="en-GB" sz="3000" dirty="0">
                <a:solidFill>
                  <a:srgbClr val="FF0000"/>
                </a:solidFill>
              </a:rPr>
              <a:t>PolyPhen2</a:t>
            </a:r>
            <a:r>
              <a:rPr lang="en-GB" sz="3000" dirty="0"/>
              <a:t>) missense mutation in the </a:t>
            </a:r>
            <a:r>
              <a:rPr lang="en-GB" sz="3000" i="1" dirty="0"/>
              <a:t>VTN</a:t>
            </a:r>
            <a:r>
              <a:rPr lang="en-GB" sz="3000" dirty="0"/>
              <a:t> gene. Moreover, </a:t>
            </a:r>
            <a:r>
              <a:rPr lang="en-GB" sz="3000" dirty="0" err="1">
                <a:solidFill>
                  <a:srgbClr val="FF0000"/>
                </a:solidFill>
              </a:rPr>
              <a:t>eQTL</a:t>
            </a:r>
            <a:r>
              <a:rPr lang="en-GB" sz="3000" dirty="0">
                <a:solidFill>
                  <a:srgbClr val="FF0000"/>
                </a:solidFill>
              </a:rPr>
              <a:t> analyses </a:t>
            </a:r>
            <a:r>
              <a:rPr lang="en-GB" sz="3000" dirty="0"/>
              <a:t>showed that the SNP was significantly associated with </a:t>
            </a:r>
            <a:r>
              <a:rPr lang="en-GB" sz="3000" i="1" dirty="0"/>
              <a:t>TMEM199 </a:t>
            </a:r>
            <a:r>
              <a:rPr lang="en-GB" sz="3000" dirty="0"/>
              <a:t>expression in pancreas and whole bone, as well as </a:t>
            </a:r>
            <a:r>
              <a:rPr lang="en-GB" sz="3000" i="1" dirty="0"/>
              <a:t>TMEM97</a:t>
            </a:r>
            <a:r>
              <a:rPr lang="en-GB" sz="3000" dirty="0"/>
              <a:t> expression in whole blood. The low </a:t>
            </a:r>
            <a:r>
              <a:rPr lang="en-GB" sz="3000" dirty="0" err="1">
                <a:solidFill>
                  <a:srgbClr val="FF0000"/>
                </a:solidFill>
              </a:rPr>
              <a:t>RegulomeDB</a:t>
            </a:r>
            <a:r>
              <a:rPr lang="en-GB" sz="3000" dirty="0"/>
              <a:t> score of the SNP also suggested that the SNP has important regulatory functions</a:t>
            </a:r>
            <a:r>
              <a:rPr lang="en-GB" sz="3000" dirty="0" smtClean="0"/>
              <a:t>”.</a:t>
            </a:r>
          </a:p>
          <a:p>
            <a:endParaRPr lang="en-GB" dirty="0"/>
          </a:p>
          <a:p>
            <a:pPr marL="0" indent="0">
              <a:buNone/>
            </a:pPr>
            <a:r>
              <a:rPr lang="en-GB" altLang="en-US" i="1" dirty="0" smtClean="0"/>
              <a:t>.</a:t>
            </a:r>
            <a:endParaRPr lang="en-GB" altLang="en-US" i="1" dirty="0"/>
          </a:p>
        </p:txBody>
      </p:sp>
    </p:spTree>
    <p:extLst>
      <p:ext uri="{BB962C8B-B14F-4D97-AF65-F5344CB8AC3E}">
        <p14:creationId xmlns:p14="http://schemas.microsoft.com/office/powerpoint/2010/main" val="292464383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Signal </a:t>
            </a:r>
            <a:r>
              <a:rPr lang="en-GB" b="1" dirty="0" smtClean="0"/>
              <a:t>identification</a:t>
            </a:r>
            <a:endParaRPr lang="en-GB" b="1" dirty="0"/>
          </a:p>
        </p:txBody>
      </p:sp>
      <p:sp>
        <p:nvSpPr>
          <p:cNvPr id="3" name="Content Placeholder 2"/>
          <p:cNvSpPr>
            <a:spLocks noGrp="1"/>
          </p:cNvSpPr>
          <p:nvPr>
            <p:ph idx="1"/>
          </p:nvPr>
        </p:nvSpPr>
        <p:spPr/>
        <p:txBody>
          <a:bodyPr>
            <a:normAutofit/>
          </a:bodyPr>
          <a:lstStyle/>
          <a:p>
            <a:r>
              <a:rPr lang="en-GB" dirty="0" smtClean="0"/>
              <a:t>GWAS summary </a:t>
            </a:r>
            <a:r>
              <a:rPr lang="en-GB" dirty="0"/>
              <a:t>statistics contain many enriched </a:t>
            </a:r>
            <a:r>
              <a:rPr lang="en-GB" dirty="0" err="1" smtClean="0"/>
              <a:t>pQTLs</a:t>
            </a:r>
            <a:r>
              <a:rPr lang="en-GB" dirty="0" smtClean="0"/>
              <a:t> and </a:t>
            </a:r>
            <a:r>
              <a:rPr lang="en-GB" dirty="0"/>
              <a:t>proved </a:t>
            </a:r>
            <a:r>
              <a:rPr lang="en-GB" dirty="0" smtClean="0"/>
              <a:t>useful for </a:t>
            </a:r>
            <a:r>
              <a:rPr lang="en-GB" dirty="0" smtClean="0"/>
              <a:t>downstream </a:t>
            </a:r>
            <a:r>
              <a:rPr lang="en-GB" dirty="0" smtClean="0"/>
              <a:t>analyses.</a:t>
            </a:r>
          </a:p>
          <a:p>
            <a:r>
              <a:rPr lang="en-GB" dirty="0" smtClean="0"/>
              <a:t>Fundamentally important </a:t>
            </a:r>
            <a:r>
              <a:rPr lang="en-GB" dirty="0" err="1" smtClean="0"/>
              <a:t>genomewide</a:t>
            </a:r>
            <a:r>
              <a:rPr lang="en-GB" dirty="0" smtClean="0"/>
              <a:t> significant signals are often in strong LD with others and conditionally significant.</a:t>
            </a:r>
          </a:p>
          <a:p>
            <a:r>
              <a:rPr lang="en-GB" dirty="0" smtClean="0"/>
              <a:t>The uncertainty in dealing with LD can be seen that among a predefined </a:t>
            </a:r>
            <a:r>
              <a:rPr lang="en-GB" dirty="0"/>
              <a:t>1,703 </a:t>
            </a:r>
            <a:r>
              <a:rPr lang="en-GB" dirty="0" smtClean="0"/>
              <a:t>approximately independent (AI) autosomal regions, 36, 300 and 1,701 are 250kb, 500kb and </a:t>
            </a:r>
            <a:r>
              <a:rPr lang="en-GB" dirty="0"/>
              <a:t>10mb </a:t>
            </a:r>
            <a:r>
              <a:rPr lang="en-GB" dirty="0" smtClean="0"/>
              <a:t>apart, respectively, giving 1,672 regions after excluding </a:t>
            </a:r>
            <a:r>
              <a:rPr lang="en-GB" dirty="0"/>
              <a:t>regions in high LD </a:t>
            </a:r>
            <a:r>
              <a:rPr lang="en-GB" dirty="0" smtClean="0"/>
              <a:t>such as HLA.</a:t>
            </a:r>
          </a:p>
          <a:p>
            <a:pPr marL="0" indent="0">
              <a:buNone/>
            </a:pPr>
            <a:endParaRPr lang="en-GB" dirty="0"/>
          </a:p>
          <a:p>
            <a:endParaRPr lang="en-GB" dirty="0"/>
          </a:p>
        </p:txBody>
      </p:sp>
    </p:spTree>
    <p:extLst>
      <p:ext uri="{BB962C8B-B14F-4D97-AF65-F5344CB8AC3E}">
        <p14:creationId xmlns:p14="http://schemas.microsoft.com/office/powerpoint/2010/main" val="31587822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i="1" dirty="0" smtClean="0"/>
              <a:t>in </a:t>
            </a:r>
            <a:r>
              <a:rPr lang="en-GB" b="1" i="1" dirty="0" err="1"/>
              <a:t>silico</a:t>
            </a:r>
            <a:r>
              <a:rPr lang="en-GB" b="1" i="1" dirty="0"/>
              <a:t> </a:t>
            </a:r>
            <a:r>
              <a:rPr lang="en-GB" b="1" dirty="0" smtClean="0"/>
              <a:t>experiments</a:t>
            </a:r>
            <a:endParaRPr lang="en-GB" b="1"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Autofit/>
              </a:bodyPr>
              <a:lstStyle/>
              <a:p>
                <a:r>
                  <a:rPr lang="en-GB" b="1" dirty="0" smtClean="0"/>
                  <a:t>Parameters</a:t>
                </a:r>
                <a:r>
                  <a:rPr lang="en-GB" dirty="0" smtClean="0"/>
                  <a:t>. </a:t>
                </a:r>
                <a:r>
                  <a:rPr lang="en-GB" dirty="0" smtClean="0"/>
                  <a:t>1</a:t>
                </a:r>
                <a:r>
                  <a:rPr lang="en-GB" dirty="0"/>
                  <a:t>. </a:t>
                </a:r>
                <a:r>
                  <a:rPr lang="en-GB" dirty="0">
                    <a:solidFill>
                      <a:srgbClr val="FF0000"/>
                    </a:solidFill>
                  </a:rPr>
                  <a:t>LD </a:t>
                </a:r>
                <a:r>
                  <a:rPr lang="en-GB" dirty="0" smtClean="0">
                    <a:solidFill>
                      <a:srgbClr val="FF0000"/>
                    </a:solidFill>
                  </a:rPr>
                  <a:t>references</a:t>
                </a:r>
                <a:r>
                  <a:rPr lang="en-GB" dirty="0" smtClean="0"/>
                  <a:t>: </a:t>
                </a:r>
                <a:r>
                  <a:rPr lang="en-GB" dirty="0"/>
                  <a:t>1KG </a:t>
                </a:r>
                <a:r>
                  <a:rPr lang="en-GB" dirty="0" smtClean="0"/>
                  <a:t>(</a:t>
                </a:r>
                <a:r>
                  <a:rPr lang="en-GB" dirty="0" err="1" smtClean="0"/>
                  <a:t>LocusZoom</a:t>
                </a:r>
                <a:r>
                  <a:rPr lang="en-GB" dirty="0" smtClean="0"/>
                  <a:t> 1.4) </a:t>
                </a:r>
                <a:r>
                  <a:rPr lang="en-GB" dirty="0"/>
                  <a:t>and </a:t>
                </a:r>
                <a:r>
                  <a:rPr lang="en-GB" dirty="0" smtClean="0"/>
                  <a:t>UK10K+1KG; 2. </a:t>
                </a:r>
                <a14:m>
                  <m:oMath xmlns:m="http://schemas.openxmlformats.org/officeDocument/2006/math">
                    <m:sSup>
                      <m:sSupPr>
                        <m:ctrlPr>
                          <a:rPr lang="en-GB" i="1" smtClean="0">
                            <a:solidFill>
                              <a:srgbClr val="FF0000"/>
                            </a:solidFill>
                            <a:latin typeface="Cambria Math" panose="02040503050406030204" pitchFamily="18" charset="0"/>
                          </a:rPr>
                        </m:ctrlPr>
                      </m:sSupPr>
                      <m:e>
                        <m:r>
                          <a:rPr lang="en-GB" i="1">
                            <a:solidFill>
                              <a:srgbClr val="FF0000"/>
                            </a:solidFill>
                            <a:latin typeface="Cambria Math" panose="02040503050406030204" pitchFamily="18" charset="0"/>
                          </a:rPr>
                          <m:t>𝑟</m:t>
                        </m:r>
                      </m:e>
                      <m:sup>
                        <m:r>
                          <a:rPr lang="en-GB" i="1">
                            <a:solidFill>
                              <a:srgbClr val="FF0000"/>
                            </a:solidFill>
                            <a:latin typeface="Cambria Math" panose="02040503050406030204" pitchFamily="18" charset="0"/>
                          </a:rPr>
                          <m:t>2</m:t>
                        </m:r>
                      </m:sup>
                    </m:sSup>
                    <m:r>
                      <a:rPr lang="en-GB" b="0" i="1" smtClean="0">
                        <a:solidFill>
                          <a:srgbClr val="FF0000"/>
                        </a:solidFill>
                        <a:latin typeface="Cambria Math" panose="02040503050406030204" pitchFamily="18" charset="0"/>
                      </a:rPr>
                      <m:t>,</m:t>
                    </m:r>
                    <m:sSup>
                      <m:sSupPr>
                        <m:ctrlPr>
                          <a:rPr lang="en-GB" i="1">
                            <a:solidFill>
                              <a:srgbClr val="FF0000"/>
                            </a:solidFill>
                            <a:latin typeface="Cambria Math" panose="02040503050406030204" pitchFamily="18" charset="0"/>
                          </a:rPr>
                        </m:ctrlPr>
                      </m:sSupPr>
                      <m:e>
                        <m:r>
                          <a:rPr lang="en-GB" i="1">
                            <a:solidFill>
                              <a:srgbClr val="FF0000"/>
                            </a:solidFill>
                            <a:latin typeface="Cambria Math" panose="02040503050406030204" pitchFamily="18" charset="0"/>
                          </a:rPr>
                          <m:t>𝑅</m:t>
                        </m:r>
                      </m:e>
                      <m:sup>
                        <m:r>
                          <a:rPr lang="en-GB" i="1">
                            <a:solidFill>
                              <a:srgbClr val="FF0000"/>
                            </a:solidFill>
                            <a:latin typeface="Cambria Math" panose="02040503050406030204" pitchFamily="18" charset="0"/>
                          </a:rPr>
                          <m:t>2</m:t>
                        </m:r>
                      </m:sup>
                    </m:sSup>
                  </m:oMath>
                </a14:m>
                <a:r>
                  <a:rPr lang="en-GB" dirty="0" smtClean="0">
                    <a:solidFill>
                      <a:srgbClr val="FF0000"/>
                    </a:solidFill>
                  </a:rPr>
                  <a:t>, distance</a:t>
                </a:r>
                <a:r>
                  <a:rPr lang="en-GB" dirty="0" smtClean="0"/>
                  <a:t>. GCTA </a:t>
                </a:r>
                <a:r>
                  <a:rPr lang="en-GB" dirty="0"/>
                  <a:t>–</a:t>
                </a:r>
                <a:r>
                  <a:rPr lang="en-GB" dirty="0" err="1"/>
                  <a:t>cojo</a:t>
                </a:r>
                <a:r>
                  <a:rPr lang="en-GB" dirty="0"/>
                  <a:t>-collinear 0, 0.1, 0.9 –</a:t>
                </a:r>
                <a:r>
                  <a:rPr lang="en-GB" dirty="0" err="1"/>
                  <a:t>cojo</a:t>
                </a:r>
                <a:r>
                  <a:rPr lang="en-GB" dirty="0"/>
                  <a:t>-wind 500, </a:t>
                </a:r>
                <a:r>
                  <a:rPr lang="en-GB" dirty="0" smtClean="0"/>
                  <a:t>10000; PLINK </a:t>
                </a:r>
                <a:r>
                  <a:rPr lang="en-GB" dirty="0"/>
                  <a:t>–clump-r2 0, 0.1 –clump-kb 500, </a:t>
                </a:r>
                <a:r>
                  <a:rPr lang="en-GB" dirty="0" smtClean="0"/>
                  <a:t>1000; </a:t>
                </a:r>
                <a:r>
                  <a:rPr lang="en-GB" dirty="0" smtClean="0"/>
                  <a:t>3. </a:t>
                </a:r>
                <a:r>
                  <a:rPr lang="en-GB" dirty="0" smtClean="0">
                    <a:solidFill>
                      <a:srgbClr val="FF0000"/>
                    </a:solidFill>
                  </a:rPr>
                  <a:t>Regions </a:t>
                </a:r>
                <a:r>
                  <a:rPr lang="en-GB" dirty="0">
                    <a:solidFill>
                      <a:srgbClr val="FF0000"/>
                    </a:solidFill>
                  </a:rPr>
                  <a:t>in high </a:t>
                </a:r>
                <a:r>
                  <a:rPr lang="en-GB" dirty="0" smtClean="0">
                    <a:solidFill>
                      <a:srgbClr val="FF0000"/>
                    </a:solidFill>
                  </a:rPr>
                  <a:t>LD</a:t>
                </a:r>
                <a:r>
                  <a:rPr lang="en-GB" dirty="0" smtClean="0"/>
                  <a:t>; </a:t>
                </a:r>
                <a:r>
                  <a:rPr lang="en-GB" dirty="0" smtClean="0"/>
                  <a:t>4. </a:t>
                </a:r>
                <a:r>
                  <a:rPr lang="en-GB" dirty="0" smtClean="0">
                    <a:solidFill>
                      <a:srgbClr val="FF0000"/>
                    </a:solidFill>
                  </a:rPr>
                  <a:t>+/- </a:t>
                </a:r>
                <a:r>
                  <a:rPr lang="en-GB" dirty="0" err="1" smtClean="0">
                    <a:solidFill>
                      <a:srgbClr val="FF0000"/>
                    </a:solidFill>
                  </a:rPr>
                  <a:t>indels</a:t>
                </a:r>
                <a:r>
                  <a:rPr lang="en-GB" dirty="0" smtClean="0"/>
                  <a:t>; </a:t>
                </a:r>
                <a:r>
                  <a:rPr lang="en-GB" dirty="0" smtClean="0"/>
                  <a:t>5. </a:t>
                </a:r>
                <a:r>
                  <a:rPr lang="en-GB" dirty="0" smtClean="0">
                    <a:solidFill>
                      <a:srgbClr val="FF0000"/>
                    </a:solidFill>
                  </a:rPr>
                  <a:t>Slide windows vs AILD blocks</a:t>
                </a:r>
                <a:r>
                  <a:rPr lang="en-GB" dirty="0" smtClean="0"/>
                  <a:t>. </a:t>
                </a:r>
              </a:p>
              <a:p>
                <a:r>
                  <a:rPr lang="en-GB" b="1" dirty="0" smtClean="0"/>
                  <a:t>Major findings</a:t>
                </a:r>
                <a:r>
                  <a:rPr lang="en-GB" dirty="0" smtClean="0"/>
                  <a:t>. More signals were introduced by </a:t>
                </a:r>
                <a:r>
                  <a:rPr lang="en-GB" dirty="0" err="1" smtClean="0"/>
                  <a:t>indels</a:t>
                </a:r>
                <a:r>
                  <a:rPr lang="en-GB" dirty="0" smtClean="0"/>
                  <a:t> (many have SNP proxies), larger LD reference panel and GWAS summary statistics, LD clumping over joint/conditional </a:t>
                </a:r>
                <a:r>
                  <a:rPr lang="en-GB" dirty="0" smtClean="0"/>
                  <a:t>analysis, side windows over AILD blocks. </a:t>
                </a:r>
                <a:r>
                  <a:rPr lang="en-GB" dirty="0"/>
                  <a:t>The reference panel has more impact than moderate change in LD window. </a:t>
                </a:r>
                <a:endParaRPr lang="en-GB"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43" t="-2241" r="-1333"/>
                </a:stretch>
              </a:blipFill>
            </p:spPr>
            <p:txBody>
              <a:bodyPr/>
              <a:lstStyle/>
              <a:p>
                <a:r>
                  <a:rPr lang="en-GB">
                    <a:noFill/>
                  </a:rPr>
                  <a:t> </a:t>
                </a:r>
              </a:p>
            </p:txBody>
          </p:sp>
        </mc:Fallback>
      </mc:AlternateContent>
    </p:spTree>
    <p:extLst>
      <p:ext uri="{BB962C8B-B14F-4D97-AF65-F5344CB8AC3E}">
        <p14:creationId xmlns:p14="http://schemas.microsoft.com/office/powerpoint/2010/main" val="7626158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Computationally efficient algorithms</a:t>
            </a:r>
            <a:endParaRPr lang="en-GB" b="1"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Autofit/>
              </a:bodyPr>
              <a:lstStyle/>
              <a:p>
                <a:pPr marL="457200" indent="-457200">
                  <a:buFont typeface="+mj-lt"/>
                  <a:buAutoNum type="arabicPeriod"/>
                </a:pPr>
                <a:r>
                  <a:rPr lang="en-GB" sz="2400" dirty="0" smtClean="0"/>
                  <a:t>Form </a:t>
                </a:r>
                <a:r>
                  <a:rPr lang="en-GB" sz="2400" dirty="0"/>
                  <a:t>AILD blocks with </a:t>
                </a:r>
                <a:r>
                  <a:rPr lang="en-GB" sz="2400" dirty="0" smtClean="0"/>
                  <a:t>LD reference </a:t>
                </a:r>
                <a:r>
                  <a:rPr lang="en-GB" sz="2400" dirty="0"/>
                  <a:t>data, involving specific variants.</a:t>
                </a:r>
              </a:p>
              <a:p>
                <a:pPr marL="457200" indent="-457200">
                  <a:buFont typeface="+mj-lt"/>
                  <a:buAutoNum type="arabicPeriod"/>
                </a:pPr>
                <a:r>
                  <a:rPr lang="en-GB" sz="2400" dirty="0"/>
                  <a:t>Tag </a:t>
                </a:r>
                <a:r>
                  <a:rPr lang="en-GB" sz="2400" dirty="0" smtClean="0"/>
                  <a:t>summary statistics </a:t>
                </a:r>
                <a:r>
                  <a:rPr lang="en-GB" sz="2400" dirty="0"/>
                  <a:t>with AILD blocks.</a:t>
                </a:r>
              </a:p>
              <a:p>
                <a:pPr marL="457200" indent="-457200">
                  <a:buFont typeface="+mj-lt"/>
                  <a:buAutoNum type="arabicPeriod"/>
                </a:pPr>
                <a:r>
                  <a:rPr lang="en-GB" sz="2400" dirty="0"/>
                  <a:t>Overlap regions with GWAS </a:t>
                </a:r>
                <a:r>
                  <a:rPr lang="en-GB" sz="2400" dirty="0" err="1"/>
                  <a:t>sumstats</a:t>
                </a:r>
                <a:r>
                  <a:rPr lang="en-GB" sz="2400" dirty="0"/>
                  <a:t> containing signals </a:t>
                </a:r>
                <a:r>
                  <a:rPr lang="en-GB" sz="2400" dirty="0" smtClean="0"/>
                  <a:t>to protein-region </a:t>
                </a:r>
                <a:r>
                  <a:rPr lang="en-GB" sz="2400" dirty="0"/>
                  <a:t>pairs.</a:t>
                </a:r>
              </a:p>
              <a:p>
                <a:pPr marL="457200" indent="-457200">
                  <a:buFont typeface="+mj-lt"/>
                  <a:buAutoNum type="arabicPeriod"/>
                </a:pPr>
                <a:r>
                  <a:rPr lang="en-GB" sz="2400" dirty="0">
                    <a:solidFill>
                      <a:srgbClr val="FF0000"/>
                    </a:solidFill>
                  </a:rPr>
                  <a:t>PLINK –clump-r2 0.1 and/or GCTA --</a:t>
                </a:r>
                <a:r>
                  <a:rPr lang="en-GB" sz="2400" dirty="0" err="1">
                    <a:solidFill>
                      <a:srgbClr val="FF0000"/>
                    </a:solidFill>
                  </a:rPr>
                  <a:t>cojo</a:t>
                </a:r>
                <a:r>
                  <a:rPr lang="en-GB" sz="2400" dirty="0">
                    <a:solidFill>
                      <a:srgbClr val="FF0000"/>
                    </a:solidFill>
                  </a:rPr>
                  <a:t>-collinear 0.9 (no –cojo-r2 yet). </a:t>
                </a:r>
              </a:p>
              <a:p>
                <a:pPr marL="457200" indent="-457200">
                  <a:buFont typeface="+mj-lt"/>
                  <a:buAutoNum type="arabicPeriod"/>
                </a:pPr>
                <a:r>
                  <a:rPr lang="en-GB" sz="2400" dirty="0"/>
                  <a:t>Regional plots </a:t>
                </a:r>
                <a:r>
                  <a:rPr lang="en-GB" sz="2400" dirty="0" smtClean="0"/>
                  <a:t>(</a:t>
                </a:r>
                <a:r>
                  <a:rPr lang="en-GB" sz="2400" dirty="0" err="1" smtClean="0"/>
                  <a:t>LocusZoom</a:t>
                </a:r>
                <a:r>
                  <a:rPr lang="en-GB" sz="2400" dirty="0" smtClean="0"/>
                  <a:t> </a:t>
                </a:r>
                <a:r>
                  <a:rPr lang="en-GB" sz="2400" dirty="0"/>
                  <a:t>won’t be able to show </a:t>
                </a:r>
                <a:r>
                  <a:rPr lang="en-GB" sz="2400" dirty="0" err="1"/>
                  <a:t>indel</a:t>
                </a:r>
                <a:r>
                  <a:rPr lang="en-GB" sz="2400" dirty="0"/>
                  <a:t> </a:t>
                </a:r>
                <a:r>
                  <a:rPr lang="en-GB" sz="2400" dirty="0" smtClean="0"/>
                  <a:t>singletons).</a:t>
                </a:r>
              </a:p>
              <a:p>
                <a:pPr marL="457200" indent="-457200">
                  <a:buFont typeface="+mj-lt"/>
                  <a:buAutoNum type="arabicPeriod"/>
                </a:pPr>
                <a:r>
                  <a:rPr lang="en-GB" sz="2400" dirty="0" smtClean="0"/>
                  <a:t>Merge of blocks if appropriate.</a:t>
                </a:r>
              </a:p>
              <a:p>
                <a:endParaRPr lang="en-GB" sz="2400" dirty="0" smtClean="0"/>
              </a:p>
              <a:p>
                <a:pPr marL="0" indent="0">
                  <a:buNone/>
                </a:pPr>
                <a:r>
                  <a:rPr lang="en-GB" sz="2400" dirty="0" smtClean="0"/>
                  <a:t>NOTE: Significantly </a:t>
                </a:r>
                <a:r>
                  <a:rPr lang="en-GB" sz="2400" dirty="0"/>
                  <a:t>reduced computing times for GCTA from ~10 days to &lt;1 day on cardio. </a:t>
                </a:r>
                <a:r>
                  <a:rPr lang="en-GB" sz="2400" dirty="0" smtClean="0"/>
                  <a:t>Step 4 would vary with </a:t>
                </a:r>
                <a14:m>
                  <m:oMath xmlns:m="http://schemas.openxmlformats.org/officeDocument/2006/math">
                    <m:sSup>
                      <m:sSupPr>
                        <m:ctrlPr>
                          <a:rPr lang="en-GB" sz="2400" i="1">
                            <a:latin typeface="Cambria Math" panose="02040503050406030204" pitchFamily="18" charset="0"/>
                          </a:rPr>
                        </m:ctrlPr>
                      </m:sSupPr>
                      <m:e>
                        <m:r>
                          <a:rPr lang="en-GB" sz="2400" i="1">
                            <a:latin typeface="Cambria Math" panose="02040503050406030204" pitchFamily="18" charset="0"/>
                          </a:rPr>
                          <m:t>𝑟</m:t>
                        </m:r>
                      </m:e>
                      <m:sup>
                        <m:r>
                          <a:rPr lang="en-GB" sz="2400" i="1">
                            <a:latin typeface="Cambria Math" panose="02040503050406030204" pitchFamily="18" charset="0"/>
                          </a:rPr>
                          <m:t>2</m:t>
                        </m:r>
                      </m:sup>
                    </m:sSup>
                  </m:oMath>
                </a14:m>
                <a:r>
                  <a:rPr lang="en-GB" sz="2400" dirty="0" smtClean="0"/>
                  <a:t> </a:t>
                </a:r>
                <a:r>
                  <a:rPr lang="en-GB" sz="2400" dirty="0" smtClean="0"/>
                  <a:t>from</a:t>
                </a:r>
                <a:r>
                  <a:rPr lang="en-GB" sz="2400" dirty="0" smtClean="0"/>
                  <a:t> </a:t>
                </a:r>
                <a:r>
                  <a:rPr lang="en-GB" sz="2400" dirty="0"/>
                  <a:t>0 and </a:t>
                </a:r>
                <a14:m>
                  <m:oMath xmlns:m="http://schemas.openxmlformats.org/officeDocument/2006/math">
                    <m:sSup>
                      <m:sSupPr>
                        <m:ctrlPr>
                          <a:rPr lang="en-GB" sz="2400" i="1">
                            <a:latin typeface="Cambria Math" panose="02040503050406030204" pitchFamily="18" charset="0"/>
                          </a:rPr>
                        </m:ctrlPr>
                      </m:sSupPr>
                      <m:e>
                        <m:r>
                          <a:rPr lang="en-GB" sz="2400" i="1">
                            <a:latin typeface="Cambria Math" panose="02040503050406030204" pitchFamily="18" charset="0"/>
                          </a:rPr>
                          <m:t>𝑅</m:t>
                        </m:r>
                      </m:e>
                      <m:sup>
                        <m:r>
                          <a:rPr lang="en-GB" sz="2400" i="1">
                            <a:latin typeface="Cambria Math" panose="02040503050406030204" pitchFamily="18" charset="0"/>
                          </a:rPr>
                          <m:t>2</m:t>
                        </m:r>
                      </m:sup>
                    </m:sSup>
                  </m:oMath>
                </a14:m>
                <a:r>
                  <a:rPr lang="en-GB" sz="2400" dirty="0" smtClean="0"/>
                  <a:t> from 0.01 to larger values for </a:t>
                </a:r>
                <a:r>
                  <a:rPr lang="en-GB" sz="2400" dirty="0"/>
                  <a:t>independent to near-independent </a:t>
                </a:r>
                <a:r>
                  <a:rPr lang="en-GB" sz="2400" dirty="0" smtClean="0"/>
                  <a:t>signals. </a:t>
                </a:r>
                <a:endParaRPr lang="en-GB" sz="2400"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28" t="-2101" b="-1401"/>
                </a:stretch>
              </a:blipFill>
            </p:spPr>
            <p:txBody>
              <a:bodyPr/>
              <a:lstStyle/>
              <a:p>
                <a:r>
                  <a:rPr lang="en-GB">
                    <a:noFill/>
                  </a:rPr>
                  <a:t> </a:t>
                </a:r>
              </a:p>
            </p:txBody>
          </p:sp>
        </mc:Fallback>
      </mc:AlternateContent>
    </p:spTree>
    <p:extLst>
      <p:ext uri="{BB962C8B-B14F-4D97-AF65-F5344CB8AC3E}">
        <p14:creationId xmlns:p14="http://schemas.microsoft.com/office/powerpoint/2010/main" val="10367751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Introduction</a:t>
            </a:r>
          </a:p>
        </p:txBody>
      </p:sp>
      <p:sp>
        <p:nvSpPr>
          <p:cNvPr id="3" name="Content Placeholder 2"/>
          <p:cNvSpPr>
            <a:spLocks noGrp="1"/>
          </p:cNvSpPr>
          <p:nvPr>
            <p:ph idx="1"/>
          </p:nvPr>
        </p:nvSpPr>
        <p:spPr/>
        <p:txBody>
          <a:bodyPr>
            <a:normAutofit/>
          </a:bodyPr>
          <a:lstStyle/>
          <a:p>
            <a:pPr>
              <a:spcBef>
                <a:spcPct val="0"/>
              </a:spcBef>
              <a:defRPr/>
            </a:pPr>
            <a:r>
              <a:rPr lang="en-GB" altLang="en-US" dirty="0"/>
              <a:t>There is </a:t>
            </a:r>
            <a:r>
              <a:rPr lang="en-GB" altLang="en-US" dirty="0" smtClean="0"/>
              <a:t>a strong </a:t>
            </a:r>
            <a:r>
              <a:rPr lang="en-GB" altLang="en-US" dirty="0"/>
              <a:t>motivation to integrate genomic, proteomic and phenotypic data for biological and clinical </a:t>
            </a:r>
            <a:r>
              <a:rPr lang="en-GB" altLang="en-US" dirty="0" smtClean="0"/>
              <a:t>insights.</a:t>
            </a:r>
            <a:endParaRPr lang="en-GB" altLang="en-US" dirty="0"/>
          </a:p>
          <a:p>
            <a:pPr>
              <a:spcBef>
                <a:spcPct val="0"/>
              </a:spcBef>
              <a:defRPr/>
            </a:pPr>
            <a:r>
              <a:rPr lang="en-GB" altLang="en-US" dirty="0" smtClean="0"/>
              <a:t>This </a:t>
            </a:r>
            <a:r>
              <a:rPr lang="en-GB" altLang="en-US" dirty="0"/>
              <a:t>study involves 12 </a:t>
            </a:r>
            <a:r>
              <a:rPr lang="en-GB" altLang="en-US" dirty="0" err="1"/>
              <a:t>genomewide</a:t>
            </a:r>
            <a:r>
              <a:rPr lang="en-GB" altLang="en-US" dirty="0"/>
              <a:t> association studies </a:t>
            </a:r>
            <a:r>
              <a:rPr lang="en-GB" altLang="en-US" dirty="0" smtClean="0"/>
              <a:t>in SCALLOP </a:t>
            </a:r>
            <a:r>
              <a:rPr lang="en-GB" altLang="en-US" dirty="0"/>
              <a:t>consortium </a:t>
            </a:r>
            <a:r>
              <a:rPr lang="en-GB" altLang="en-US" dirty="0" smtClean="0"/>
              <a:t>using </a:t>
            </a:r>
            <a:r>
              <a:rPr lang="en-GB" altLang="en-US" dirty="0" err="1" smtClean="0"/>
              <a:t>Olink</a:t>
            </a:r>
            <a:r>
              <a:rPr lang="en-GB" altLang="en-US" dirty="0" smtClean="0"/>
              <a:t>/inflammation </a:t>
            </a:r>
            <a:r>
              <a:rPr lang="en-GB" altLang="en-US" dirty="0" smtClean="0"/>
              <a:t>assay </a:t>
            </a:r>
            <a:r>
              <a:rPr lang="en-GB" altLang="en-US" dirty="0" smtClean="0"/>
              <a:t>on </a:t>
            </a:r>
            <a:r>
              <a:rPr lang="en-GB" altLang="en-US" dirty="0"/>
              <a:t>91 </a:t>
            </a:r>
            <a:r>
              <a:rPr lang="en-GB" altLang="en-US" dirty="0" smtClean="0"/>
              <a:t>proteins for </a:t>
            </a:r>
            <a:r>
              <a:rPr lang="en-GB" altLang="en-US" dirty="0"/>
              <a:t>study of </a:t>
            </a:r>
            <a:r>
              <a:rPr lang="en-US" altLang="en-US" dirty="0" smtClean="0"/>
              <a:t>immune </a:t>
            </a:r>
            <a:r>
              <a:rPr lang="en-US" altLang="en-US" dirty="0"/>
              <a:t>response </a:t>
            </a:r>
            <a:r>
              <a:rPr lang="en-US" altLang="en-US" dirty="0" smtClean="0"/>
              <a:t>and/or pathological </a:t>
            </a:r>
            <a:r>
              <a:rPr lang="en-US" altLang="en-US" dirty="0"/>
              <a:t>processes and diseases.</a:t>
            </a:r>
          </a:p>
          <a:p>
            <a:pPr>
              <a:spcBef>
                <a:spcPct val="0"/>
              </a:spcBef>
              <a:defRPr/>
            </a:pPr>
            <a:r>
              <a:rPr lang="en-US" dirty="0"/>
              <a:t>The </a:t>
            </a:r>
            <a:r>
              <a:rPr lang="en-US" dirty="0" smtClean="0"/>
              <a:t>primary aim </a:t>
            </a:r>
            <a:r>
              <a:rPr lang="en-US" dirty="0"/>
              <a:t>is to identify protein quantitative trait loci (</a:t>
            </a:r>
            <a:r>
              <a:rPr lang="en-US" dirty="0" err="1"/>
              <a:t>pQTLs</a:t>
            </a:r>
            <a:r>
              <a:rPr lang="en-US" dirty="0"/>
              <a:t>) </a:t>
            </a:r>
            <a:r>
              <a:rPr lang="en-US" dirty="0" smtClean="0"/>
              <a:t>so as to assess </a:t>
            </a:r>
            <a:r>
              <a:rPr lang="en-US" dirty="0"/>
              <a:t>their biological and/or clinical significance</a:t>
            </a:r>
            <a:r>
              <a:rPr lang="en-US" dirty="0" smtClean="0"/>
              <a:t>.</a:t>
            </a:r>
          </a:p>
          <a:p>
            <a:pPr>
              <a:spcBef>
                <a:spcPct val="0"/>
              </a:spcBef>
              <a:defRPr/>
            </a:pPr>
            <a:endParaRPr lang="en-US" dirty="0" smtClean="0"/>
          </a:p>
          <a:p>
            <a:pPr>
              <a:spcBef>
                <a:spcPct val="0"/>
              </a:spcBef>
              <a:defRPr/>
            </a:pPr>
            <a:endParaRPr lang="en-US" dirty="0"/>
          </a:p>
          <a:p>
            <a:pPr marL="0" indent="0">
              <a:spcBef>
                <a:spcPct val="0"/>
              </a:spcBef>
              <a:buNone/>
              <a:defRPr/>
            </a:pPr>
            <a:r>
              <a:rPr lang="en-US" altLang="en-US" i="1" dirty="0" err="1" smtClean="0"/>
              <a:t>Genz</a:t>
            </a:r>
            <a:r>
              <a:rPr lang="en-US" altLang="en-US" i="1" dirty="0" smtClean="0"/>
              <a:t> et al (2016), </a:t>
            </a:r>
            <a:r>
              <a:rPr lang="en-GB" altLang="en-US" i="1" dirty="0" smtClean="0"/>
              <a:t>JAMA 315:2532-41; </a:t>
            </a:r>
            <a:r>
              <a:rPr lang="en-GB" altLang="en-US" i="1" dirty="0" err="1" smtClean="0"/>
              <a:t>Niewczas</a:t>
            </a:r>
            <a:r>
              <a:rPr lang="en-GB" altLang="en-US" i="1" dirty="0" smtClean="0"/>
              <a:t> MA, et al. (2019). Nat Med; </a:t>
            </a:r>
            <a:r>
              <a:rPr lang="en-GB" altLang="en-US" i="1" dirty="0"/>
              <a:t>Sun B, et al (2018). </a:t>
            </a:r>
            <a:r>
              <a:rPr lang="en-GB" altLang="en-US" i="1" dirty="0" smtClean="0"/>
              <a:t>Nature </a:t>
            </a:r>
            <a:r>
              <a:rPr lang="en-GB" altLang="en-US" i="1" dirty="0"/>
              <a:t>558: 73-9.</a:t>
            </a:r>
            <a:r>
              <a:rPr lang="en-GB" altLang="en-US" sz="2400" i="1" dirty="0"/>
              <a:t> </a:t>
            </a:r>
          </a:p>
          <a:p>
            <a:pPr>
              <a:spcBef>
                <a:spcPct val="0"/>
              </a:spcBef>
              <a:defRPr/>
            </a:pPr>
            <a:endParaRPr lang="en-GB" altLang="en-US" dirty="0"/>
          </a:p>
          <a:p>
            <a:pPr>
              <a:spcBef>
                <a:spcPct val="0"/>
              </a:spcBef>
              <a:defRPr/>
            </a:pPr>
            <a:endParaRPr lang="en-GB" dirty="0"/>
          </a:p>
        </p:txBody>
      </p:sp>
    </p:spTree>
    <p:extLst>
      <p:ext uri="{BB962C8B-B14F-4D97-AF65-F5344CB8AC3E}">
        <p14:creationId xmlns:p14="http://schemas.microsoft.com/office/powerpoint/2010/main" val="15756818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375 (</a:t>
            </a:r>
            <a:r>
              <a:rPr lang="en-GB" b="1" dirty="0" err="1"/>
              <a:t>SNP+indel</a:t>
            </a:r>
            <a:r>
              <a:rPr lang="en-GB" b="1" dirty="0"/>
              <a:t>) Signals</a:t>
            </a:r>
          </a:p>
        </p:txBody>
      </p:sp>
      <p:sp>
        <p:nvSpPr>
          <p:cNvPr id="3" name="Content Placeholder 2"/>
          <p:cNvSpPr>
            <a:spLocks noGrp="1"/>
          </p:cNvSpPr>
          <p:nvPr>
            <p:ph idx="1"/>
          </p:nvPr>
        </p:nvSpPr>
        <p:spPr>
          <a:xfrm>
            <a:off x="881745" y="1727275"/>
            <a:ext cx="5475512" cy="528245"/>
          </a:xfrm>
        </p:spPr>
        <p:txBody>
          <a:bodyPr>
            <a:normAutofit fontScale="85000" lnSpcReduction="10000"/>
          </a:bodyPr>
          <a:lstStyle/>
          <a:p>
            <a:r>
              <a:rPr lang="en-GB" altLang="en-US" dirty="0">
                <a:latin typeface="Arial" charset="0"/>
                <a:ea typeface="SimSun" pitchFamily="2" charset="-122"/>
              </a:rPr>
              <a:t>355 primary+20 secondary signals. </a:t>
            </a:r>
          </a:p>
          <a:p>
            <a:endParaRPr lang="en-GB" altLang="en-US" dirty="0">
              <a:latin typeface="Arial" charset="0"/>
              <a:ea typeface="SimSun" pitchFamily="2" charset="-122"/>
            </a:endParaRPr>
          </a:p>
          <a:p>
            <a:endParaRPr lang="en-GB" altLang="en-US" dirty="0">
              <a:latin typeface="Arial" charset="0"/>
              <a:ea typeface="SimSun" pitchFamily="2" charset="-122"/>
            </a:endParaRPr>
          </a:p>
        </p:txBody>
      </p:sp>
      <p:graphicFrame>
        <p:nvGraphicFramePr>
          <p:cNvPr id="5" name="Table 4"/>
          <p:cNvGraphicFramePr>
            <a:graphicFrameLocks noGrp="1"/>
          </p:cNvGraphicFramePr>
          <p:nvPr>
            <p:extLst>
              <p:ext uri="{D42A27DB-BD31-4B8C-83A1-F6EECF244321}">
                <p14:modId xmlns:p14="http://schemas.microsoft.com/office/powerpoint/2010/main" val="232334470"/>
              </p:ext>
            </p:extLst>
          </p:nvPr>
        </p:nvGraphicFramePr>
        <p:xfrm>
          <a:off x="838199" y="2463739"/>
          <a:ext cx="5927634" cy="2921920"/>
        </p:xfrm>
        <a:graphic>
          <a:graphicData uri="http://schemas.openxmlformats.org/drawingml/2006/table">
            <a:tbl>
              <a:tblPr firstRow="1" bandRow="1">
                <a:tableStyleId>{2D5ABB26-0587-4C30-8999-92F81FD0307C}</a:tableStyleId>
              </a:tblPr>
              <a:tblGrid>
                <a:gridCol w="1975878">
                  <a:extLst>
                    <a:ext uri="{9D8B030D-6E8A-4147-A177-3AD203B41FA5}">
                      <a16:colId xmlns:a16="http://schemas.microsoft.com/office/drawing/2014/main" val="4010703521"/>
                    </a:ext>
                  </a:extLst>
                </a:gridCol>
                <a:gridCol w="1975878">
                  <a:extLst>
                    <a:ext uri="{9D8B030D-6E8A-4147-A177-3AD203B41FA5}">
                      <a16:colId xmlns:a16="http://schemas.microsoft.com/office/drawing/2014/main" val="668118678"/>
                    </a:ext>
                  </a:extLst>
                </a:gridCol>
                <a:gridCol w="1975878">
                  <a:extLst>
                    <a:ext uri="{9D8B030D-6E8A-4147-A177-3AD203B41FA5}">
                      <a16:colId xmlns:a16="http://schemas.microsoft.com/office/drawing/2014/main" val="1203707115"/>
                    </a:ext>
                  </a:extLst>
                </a:gridCol>
              </a:tblGrid>
              <a:tr h="483235">
                <a:tc gridSpan="2">
                  <a:txBody>
                    <a:bodyPr/>
                    <a:lstStyle/>
                    <a:p>
                      <a:pPr algn="l"/>
                      <a:r>
                        <a:rPr lang="en-GB" sz="2800" dirty="0"/>
                        <a:t>Proteins</a:t>
                      </a:r>
                    </a:p>
                  </a:txBody>
                  <a:tcPr/>
                </a:tc>
                <a:tc hMerge="1">
                  <a:txBody>
                    <a:bodyPr/>
                    <a:lstStyle/>
                    <a:p>
                      <a:pPr algn="l"/>
                      <a:endParaRPr lang="en-GB" sz="2800" dirty="0"/>
                    </a:p>
                  </a:txBody>
                  <a:tcPr/>
                </a:tc>
                <a:tc>
                  <a:txBody>
                    <a:bodyPr/>
                    <a:lstStyle/>
                    <a:p>
                      <a:pPr algn="l"/>
                      <a:r>
                        <a:rPr lang="en-GB" sz="2800" dirty="0"/>
                        <a:t>Signals</a:t>
                      </a:r>
                    </a:p>
                  </a:txBody>
                  <a:tcPr/>
                </a:tc>
                <a:extLst>
                  <a:ext uri="{0D108BD9-81ED-4DB2-BD59-A6C34878D82A}">
                    <a16:rowId xmlns:a16="http://schemas.microsoft.com/office/drawing/2014/main" val="744821832"/>
                  </a:ext>
                </a:extLst>
              </a:tr>
              <a:tr h="885442">
                <a:tc gridSpan="2">
                  <a:txBody>
                    <a:bodyPr/>
                    <a:lstStyle/>
                    <a:p>
                      <a:pPr algn="l" fontAlgn="ctr"/>
                      <a:endParaRPr lang="en-GB" sz="2800" u="none" strike="noStrike" dirty="0">
                        <a:effectLst/>
                      </a:endParaRPr>
                    </a:p>
                    <a:p>
                      <a:pPr algn="l" fontAlgn="ctr"/>
                      <a:r>
                        <a:rPr lang="en-GB" sz="2800" u="none" strike="noStrike" dirty="0">
                          <a:effectLst/>
                        </a:rPr>
                        <a:t>only cis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12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18960322"/>
                  </a:ext>
                </a:extLst>
              </a:tr>
              <a:tr h="405064">
                <a:tc gridSpan="2">
                  <a:txBody>
                    <a:bodyPr/>
                    <a:lstStyle/>
                    <a:p>
                      <a:pPr algn="l" fontAlgn="ctr"/>
                      <a:r>
                        <a:rPr lang="en-GB" sz="2800" u="none" strike="noStrike" dirty="0">
                          <a:effectLst/>
                        </a:rPr>
                        <a:t>only trans </a:t>
                      </a:r>
                      <a:r>
                        <a:rPr lang="en-GB" sz="2800" u="none" strike="noStrike" dirty="0" err="1">
                          <a:effectLst/>
                        </a:rPr>
                        <a:t>pQTLs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a:effectLst/>
                        </a:rPr>
                        <a:t>14</a:t>
                      </a:r>
                      <a:endParaRPr lang="en-GB" sz="28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6047872"/>
                  </a:ext>
                </a:extLst>
              </a:tr>
              <a:tr h="405064">
                <a:tc gridSpan="2">
                  <a:txBody>
                    <a:bodyPr/>
                    <a:lstStyle/>
                    <a:p>
                      <a:pPr algn="l" fontAlgn="ctr"/>
                      <a:r>
                        <a:rPr lang="en-GB" sz="2800" u="none" strike="noStrike" dirty="0">
                          <a:effectLst/>
                        </a:rPr>
                        <a:t>both cis and trans</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43</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8346817"/>
                  </a:ext>
                </a:extLst>
              </a:tr>
              <a:tr h="474378">
                <a:tc gridSpan="2">
                  <a:txBody>
                    <a:bodyPr/>
                    <a:lstStyle/>
                    <a:p>
                      <a:pPr algn="l" fontAlgn="ctr"/>
                      <a:r>
                        <a:rPr lang="en-GB" sz="2800" u="none" strike="noStrike" dirty="0">
                          <a:effectLst/>
                        </a:rPr>
                        <a:t>no </a:t>
                      </a:r>
                      <a:r>
                        <a:rPr lang="en-GB" sz="2800" u="none" strike="noStrike" dirty="0" err="1">
                          <a:effectLst/>
                        </a:rPr>
                        <a:t>pQTL</a:t>
                      </a:r>
                      <a:endParaRPr lang="en-GB" sz="2800" b="0" i="0" u="none" strike="noStrike" dirty="0">
                        <a:solidFill>
                          <a:srgbClr val="000000"/>
                        </a:solidFill>
                        <a:effectLst/>
                        <a:latin typeface="Calibri" panose="020F0502020204030204" pitchFamily="34" charset="0"/>
                      </a:endParaRPr>
                    </a:p>
                  </a:txBody>
                  <a:tcPr marL="7620" marR="7620" marT="7620" marB="0" anchor="ctr"/>
                </a:tc>
                <a:tc hMerge="1">
                  <a:txBody>
                    <a:bodyPr/>
                    <a:lstStyle/>
                    <a:p>
                      <a:endParaRPr lang="en-GB"/>
                    </a:p>
                  </a:txBody>
                  <a:tcPr/>
                </a:tc>
                <a:tc>
                  <a:txBody>
                    <a:bodyPr/>
                    <a:lstStyle/>
                    <a:p>
                      <a:pPr algn="l" fontAlgn="b"/>
                      <a:r>
                        <a:rPr lang="en-GB" sz="2800" u="none" strike="noStrike" dirty="0">
                          <a:effectLst/>
                        </a:rPr>
                        <a:t>22</a:t>
                      </a:r>
                      <a:endParaRPr lang="en-GB" sz="2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76273935"/>
                  </a:ext>
                </a:extLst>
              </a:tr>
              <a:tr h="163447">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GB"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1436141"/>
                  </a:ext>
                </a:extLst>
              </a:tr>
            </a:tbl>
          </a:graphicData>
        </a:graphic>
      </p:graphicFrame>
      <p:cxnSp>
        <p:nvCxnSpPr>
          <p:cNvPr id="7" name="Straight Connector 6"/>
          <p:cNvCxnSpPr/>
          <p:nvPr/>
        </p:nvCxnSpPr>
        <p:spPr>
          <a:xfrm flipV="1">
            <a:off x="838199" y="3210461"/>
            <a:ext cx="5927635" cy="8712"/>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838200" y="5385659"/>
            <a:ext cx="6154782" cy="1107996"/>
          </a:xfrm>
          <a:prstGeom prst="rect">
            <a:avLst/>
          </a:prstGeom>
        </p:spPr>
        <p:txBody>
          <a:bodyPr wrap="square">
            <a:spAutoFit/>
          </a:bodyPr>
          <a:lstStyle/>
          <a:p>
            <a:pPr marL="285750" indent="-285750">
              <a:buFont typeface="Arial" panose="020B0604020202020204" pitchFamily="34" charset="0"/>
              <a:buChar char="•"/>
            </a:pPr>
            <a:r>
              <a:rPr lang="en-GB" altLang="en-US" sz="2400" dirty="0">
                <a:latin typeface="Arial" charset="0"/>
                <a:ea typeface="SimSun" pitchFamily="2" charset="-122"/>
              </a:rPr>
              <a:t>220 cis/155 trans signals, excluding 35 signals from regions in high LD.</a:t>
            </a:r>
          </a:p>
          <a:p>
            <a:endParaRPr lang="en-GB"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814449" y="1501604"/>
            <a:ext cx="5351424" cy="5351424"/>
          </a:xfrm>
          <a:prstGeom prst="rect">
            <a:avLst/>
          </a:prstGeom>
        </p:spPr>
      </p:pic>
    </p:spTree>
    <p:extLst>
      <p:ext uri="{BB962C8B-B14F-4D97-AF65-F5344CB8AC3E}">
        <p14:creationId xmlns:p14="http://schemas.microsoft.com/office/powerpoint/2010/main" val="16288549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567" y="1623519"/>
            <a:ext cx="10949655" cy="5234481"/>
          </a:xfrm>
          <a:prstGeom prst="rect">
            <a:avLst/>
          </a:prstGeom>
        </p:spPr>
      </p:pic>
      <p:sp>
        <p:nvSpPr>
          <p:cNvPr id="14" name="TextBox 13"/>
          <p:cNvSpPr txBox="1"/>
          <p:nvPr/>
        </p:nvSpPr>
        <p:spPr>
          <a:xfrm>
            <a:off x="197438" y="102848"/>
            <a:ext cx="11324097" cy="954107"/>
          </a:xfrm>
          <a:prstGeom prst="rect">
            <a:avLst/>
          </a:prstGeom>
          <a:noFill/>
        </p:spPr>
        <p:txBody>
          <a:bodyPr wrap="square" rtlCol="0">
            <a:spAutoFit/>
          </a:bodyPr>
          <a:lstStyle/>
          <a:p>
            <a:pPr algn="ctr"/>
            <a:r>
              <a:rPr lang="en-US" sz="2800" dirty="0" smtClean="0">
                <a:latin typeface="Arial" charset="0"/>
                <a:ea typeface="Arial" charset="0"/>
                <a:cs typeface="Arial" charset="0"/>
              </a:rPr>
              <a:t>Seven </a:t>
            </a:r>
            <a:r>
              <a:rPr lang="en-US" sz="2800" dirty="0">
                <a:latin typeface="Arial" charset="0"/>
                <a:ea typeface="Arial" charset="0"/>
                <a:cs typeface="Arial" charset="0"/>
              </a:rPr>
              <a:t>genomic regions </a:t>
            </a:r>
            <a:r>
              <a:rPr lang="en-US" sz="2800" dirty="0" smtClean="0">
                <a:latin typeface="Arial" charset="0"/>
                <a:ea typeface="Arial" charset="0"/>
                <a:cs typeface="Arial" charset="0"/>
              </a:rPr>
              <a:t>have </a:t>
            </a:r>
            <a:r>
              <a:rPr lang="en-US" sz="2800" dirty="0" err="1">
                <a:latin typeface="Arial" charset="0"/>
                <a:ea typeface="Arial" charset="0"/>
                <a:cs typeface="Arial" charset="0"/>
              </a:rPr>
              <a:t>pQTLs</a:t>
            </a:r>
            <a:r>
              <a:rPr lang="en-US" sz="2800" dirty="0">
                <a:latin typeface="Arial" charset="0"/>
                <a:ea typeface="Arial" charset="0"/>
                <a:cs typeface="Arial" charset="0"/>
              </a:rPr>
              <a:t> for IL12B</a:t>
            </a:r>
            <a:r>
              <a:rPr lang="en-US" sz="2800" dirty="0" smtClean="0">
                <a:latin typeface="Arial" charset="0"/>
                <a:ea typeface="Arial" charset="0"/>
                <a:cs typeface="Arial" charset="0"/>
              </a:rPr>
              <a:t>. The cis-acting </a:t>
            </a:r>
            <a:r>
              <a:rPr lang="en-US" sz="2800" dirty="0" err="1" smtClean="0">
                <a:latin typeface="Arial" charset="0"/>
                <a:ea typeface="Arial" charset="0"/>
                <a:cs typeface="Arial" charset="0"/>
              </a:rPr>
              <a:t>pQTL</a:t>
            </a:r>
            <a:r>
              <a:rPr lang="en-US" sz="2800" dirty="0" smtClean="0">
                <a:latin typeface="Arial" charset="0"/>
                <a:ea typeface="Arial" charset="0"/>
                <a:cs typeface="Arial" charset="0"/>
              </a:rPr>
              <a:t> near the </a:t>
            </a:r>
            <a:r>
              <a:rPr lang="en-US" sz="2800" i="1" dirty="0">
                <a:latin typeface="Arial" charset="0"/>
                <a:ea typeface="Arial" charset="0"/>
                <a:cs typeface="Arial" charset="0"/>
              </a:rPr>
              <a:t>IL12B</a:t>
            </a:r>
            <a:r>
              <a:rPr lang="en-US" sz="2800" dirty="0">
                <a:latin typeface="Arial" charset="0"/>
                <a:ea typeface="Arial" charset="0"/>
                <a:cs typeface="Arial" charset="0"/>
              </a:rPr>
              <a:t> </a:t>
            </a:r>
            <a:r>
              <a:rPr lang="en-US" sz="2800" dirty="0" smtClean="0">
                <a:latin typeface="Arial" charset="0"/>
                <a:ea typeface="Arial" charset="0"/>
                <a:cs typeface="Arial" charset="0"/>
              </a:rPr>
              <a:t>gene* is a GWAS hit for inflammatory </a:t>
            </a:r>
            <a:r>
              <a:rPr lang="en-US" sz="2800" dirty="0">
                <a:latin typeface="Arial" charset="0"/>
                <a:ea typeface="Arial" charset="0"/>
                <a:cs typeface="Arial" charset="0"/>
              </a:rPr>
              <a:t>bowel </a:t>
            </a:r>
            <a:r>
              <a:rPr lang="en-US" sz="2800" dirty="0" smtClean="0">
                <a:latin typeface="Arial" charset="0"/>
                <a:ea typeface="Arial" charset="0"/>
                <a:cs typeface="Arial" charset="0"/>
              </a:rPr>
              <a:t>disease.</a:t>
            </a:r>
          </a:p>
        </p:txBody>
      </p:sp>
      <p:sp>
        <p:nvSpPr>
          <p:cNvPr id="15" name="TextBox 14"/>
          <p:cNvSpPr txBox="1"/>
          <p:nvPr/>
        </p:nvSpPr>
        <p:spPr>
          <a:xfrm>
            <a:off x="8245430" y="4094572"/>
            <a:ext cx="1589352"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RAD51B</a:t>
            </a:r>
          </a:p>
        </p:txBody>
      </p:sp>
      <p:sp>
        <p:nvSpPr>
          <p:cNvPr id="16" name="TextBox 15"/>
          <p:cNvSpPr txBox="1"/>
          <p:nvPr/>
        </p:nvSpPr>
        <p:spPr>
          <a:xfrm>
            <a:off x="8918315" y="4745869"/>
            <a:ext cx="1589352"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TRAF3</a:t>
            </a:r>
          </a:p>
        </p:txBody>
      </p:sp>
      <p:sp>
        <p:nvSpPr>
          <p:cNvPr id="17" name="TextBox 16"/>
          <p:cNvSpPr txBox="1"/>
          <p:nvPr/>
        </p:nvSpPr>
        <p:spPr>
          <a:xfrm>
            <a:off x="3107003" y="2431651"/>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LPP</a:t>
            </a:r>
          </a:p>
        </p:txBody>
      </p:sp>
      <p:sp>
        <p:nvSpPr>
          <p:cNvPr id="18" name="TextBox 17"/>
          <p:cNvSpPr txBox="1"/>
          <p:nvPr/>
        </p:nvSpPr>
        <p:spPr>
          <a:xfrm>
            <a:off x="7154225" y="4775301"/>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SH2B3</a:t>
            </a:r>
          </a:p>
        </p:txBody>
      </p:sp>
      <p:sp>
        <p:nvSpPr>
          <p:cNvPr id="19" name="TextBox 18"/>
          <p:cNvSpPr txBox="1"/>
          <p:nvPr/>
        </p:nvSpPr>
        <p:spPr>
          <a:xfrm>
            <a:off x="4894407" y="4745869"/>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MHC</a:t>
            </a:r>
          </a:p>
        </p:txBody>
      </p:sp>
      <p:sp>
        <p:nvSpPr>
          <p:cNvPr id="20" name="TextBox 19"/>
          <p:cNvSpPr txBox="1"/>
          <p:nvPr/>
        </p:nvSpPr>
        <p:spPr>
          <a:xfrm>
            <a:off x="1891080" y="3104881"/>
            <a:ext cx="2164564" cy="461665"/>
          </a:xfrm>
          <a:prstGeom prst="rect">
            <a:avLst/>
          </a:prstGeom>
          <a:noFill/>
        </p:spPr>
        <p:txBody>
          <a:bodyPr wrap="square" rtlCol="0">
            <a:spAutoFit/>
          </a:bodyPr>
          <a:lstStyle/>
          <a:p>
            <a:pPr algn="ctr"/>
            <a:r>
              <a:rPr lang="en-US" sz="2400" i="1" dirty="0" smtClean="0">
                <a:latin typeface="Arial" charset="0"/>
                <a:ea typeface="Arial" charset="0"/>
                <a:cs typeface="Arial" charset="0"/>
              </a:rPr>
              <a:t>BHLHE40</a:t>
            </a:r>
          </a:p>
        </p:txBody>
      </p:sp>
      <p:sp>
        <p:nvSpPr>
          <p:cNvPr id="21" name="TextBox 20"/>
          <p:cNvSpPr txBox="1"/>
          <p:nvPr/>
        </p:nvSpPr>
        <p:spPr>
          <a:xfrm>
            <a:off x="5273630" y="1864618"/>
            <a:ext cx="5943600" cy="461665"/>
          </a:xfrm>
          <a:prstGeom prst="rect">
            <a:avLst/>
          </a:prstGeom>
          <a:noFill/>
        </p:spPr>
        <p:txBody>
          <a:bodyPr wrap="square" rtlCol="0">
            <a:spAutoFit/>
          </a:bodyPr>
          <a:lstStyle/>
          <a:p>
            <a:pPr algn="ctr"/>
            <a:r>
              <a:rPr lang="en-US" sz="2400" dirty="0" smtClean="0">
                <a:latin typeface="Arial" charset="0"/>
                <a:ea typeface="Arial" charset="0"/>
                <a:cs typeface="Arial" charset="0"/>
              </a:rPr>
              <a:t>*sentinel </a:t>
            </a:r>
            <a:r>
              <a:rPr lang="en-US" sz="2400" dirty="0" err="1" smtClean="0">
                <a:latin typeface="Arial" charset="0"/>
                <a:ea typeface="Arial" charset="0"/>
                <a:cs typeface="Arial" charset="0"/>
              </a:rPr>
              <a:t>pQTL</a:t>
            </a:r>
            <a:r>
              <a:rPr lang="en-US" sz="2400" dirty="0" smtClean="0">
                <a:latin typeface="Arial" charset="0"/>
                <a:ea typeface="Arial" charset="0"/>
                <a:cs typeface="Arial" charset="0"/>
              </a:rPr>
              <a:t> variant lies -39kb of </a:t>
            </a:r>
            <a:r>
              <a:rPr lang="en-US" sz="2400" i="1" dirty="0" smtClean="0">
                <a:latin typeface="Arial" charset="0"/>
                <a:ea typeface="Arial" charset="0"/>
                <a:cs typeface="Arial" charset="0"/>
              </a:rPr>
              <a:t>IL12B</a:t>
            </a:r>
            <a:endParaRPr lang="en-US" sz="2400" i="1" dirty="0">
              <a:latin typeface="Arial" charset="0"/>
              <a:ea typeface="Arial" charset="0"/>
              <a:cs typeface="Arial" charset="0"/>
            </a:endParaRPr>
          </a:p>
        </p:txBody>
      </p:sp>
      <p:sp>
        <p:nvSpPr>
          <p:cNvPr id="24" name="TextBox 23"/>
          <p:cNvSpPr txBox="1"/>
          <p:nvPr/>
        </p:nvSpPr>
        <p:spPr>
          <a:xfrm>
            <a:off x="4551174" y="1314593"/>
            <a:ext cx="1621700" cy="523220"/>
          </a:xfrm>
          <a:prstGeom prst="rect">
            <a:avLst/>
          </a:prstGeom>
          <a:noFill/>
        </p:spPr>
        <p:txBody>
          <a:bodyPr wrap="square" rtlCol="0">
            <a:spAutoFit/>
          </a:bodyPr>
          <a:lstStyle/>
          <a:p>
            <a:pPr algn="ctr"/>
            <a:r>
              <a:rPr lang="en-US" sz="2800" i="1" dirty="0" smtClean="0">
                <a:latin typeface="Arial" charset="0"/>
                <a:ea typeface="Arial" charset="0"/>
                <a:cs typeface="Arial" charset="0"/>
              </a:rPr>
              <a:t>IL12B</a:t>
            </a:r>
          </a:p>
        </p:txBody>
      </p:sp>
      <p:cxnSp>
        <p:nvCxnSpPr>
          <p:cNvPr id="30" name="Straight Arrow Connector 29"/>
          <p:cNvCxnSpPr/>
          <p:nvPr/>
        </p:nvCxnSpPr>
        <p:spPr>
          <a:xfrm flipH="1">
            <a:off x="3370407" y="4620563"/>
            <a:ext cx="9043" cy="832696"/>
          </a:xfrm>
          <a:prstGeom prst="straightConnector1">
            <a:avLst/>
          </a:prstGeom>
          <a:ln w="3492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9091933" y="4745869"/>
            <a:ext cx="9043" cy="832696"/>
          </a:xfrm>
          <a:prstGeom prst="straightConnector1">
            <a:avLst/>
          </a:prstGeom>
          <a:ln w="34925">
            <a:solidFill>
              <a:schemeClr val="tx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22271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Summary</a:t>
            </a:r>
          </a:p>
        </p:txBody>
      </p:sp>
      <p:sp>
        <p:nvSpPr>
          <p:cNvPr id="3" name="Content Placeholder 2"/>
          <p:cNvSpPr>
            <a:spLocks noGrp="1"/>
          </p:cNvSpPr>
          <p:nvPr>
            <p:ph idx="1"/>
          </p:nvPr>
        </p:nvSpPr>
        <p:spPr>
          <a:xfrm>
            <a:off x="838200" y="1808207"/>
            <a:ext cx="10515600" cy="4351338"/>
          </a:xfrm>
        </p:spPr>
        <p:txBody>
          <a:bodyPr>
            <a:normAutofit lnSpcReduction="10000"/>
          </a:bodyPr>
          <a:lstStyle/>
          <a:p>
            <a:r>
              <a:rPr lang="en-GB" altLang="en-US" dirty="0" smtClean="0">
                <a:latin typeface="Arial" charset="0"/>
              </a:rPr>
              <a:t>Correspondence </a:t>
            </a:r>
            <a:r>
              <a:rPr lang="en-GB" altLang="en-US" dirty="0">
                <a:latin typeface="Arial" charset="0"/>
              </a:rPr>
              <a:t>between INTERVAL and INF1 </a:t>
            </a:r>
            <a:r>
              <a:rPr lang="en-GB" altLang="en-US" dirty="0" smtClean="0">
                <a:latin typeface="Arial" charset="0"/>
              </a:rPr>
              <a:t>was reassuring over many aspects of the results, in particular </a:t>
            </a:r>
            <a:r>
              <a:rPr lang="en-GB" altLang="en-US" dirty="0" smtClean="0">
                <a:latin typeface="Arial" charset="0"/>
              </a:rPr>
              <a:t>with respect to cis/trans </a:t>
            </a:r>
            <a:r>
              <a:rPr lang="en-GB" altLang="en-US" dirty="0" smtClean="0">
                <a:latin typeface="Arial" charset="0"/>
              </a:rPr>
              <a:t>classification.</a:t>
            </a:r>
            <a:endParaRPr lang="en-GB" altLang="en-US" dirty="0">
              <a:latin typeface="Arial" charset="0"/>
            </a:endParaRPr>
          </a:p>
          <a:p>
            <a:r>
              <a:rPr lang="en-GB" altLang="en-US" dirty="0" smtClean="0">
                <a:latin typeface="Arial" charset="0"/>
              </a:rPr>
              <a:t>Specific </a:t>
            </a:r>
            <a:r>
              <a:rPr lang="en-GB" altLang="en-US" dirty="0">
                <a:latin typeface="Arial" charset="0"/>
              </a:rPr>
              <a:t>findings </a:t>
            </a:r>
            <a:r>
              <a:rPr lang="en-GB" altLang="en-US" dirty="0" smtClean="0">
                <a:latin typeface="Arial" charset="0"/>
              </a:rPr>
              <a:t>such as OPG </a:t>
            </a:r>
            <a:r>
              <a:rPr lang="en-GB" altLang="en-US" dirty="0" smtClean="0">
                <a:latin typeface="Arial" charset="0"/>
              </a:rPr>
              <a:t>and TNFSF14 demonstrated </a:t>
            </a:r>
            <a:r>
              <a:rPr lang="en-GB" altLang="en-US" dirty="0" smtClean="0">
                <a:latin typeface="Arial" charset="0"/>
              </a:rPr>
              <a:t>the validity and power of </a:t>
            </a:r>
            <a:r>
              <a:rPr lang="en-GB" altLang="en-US" dirty="0">
                <a:latin typeface="Arial" charset="0"/>
              </a:rPr>
              <a:t>the </a:t>
            </a:r>
            <a:r>
              <a:rPr lang="en-GB" altLang="en-US" dirty="0" smtClean="0">
                <a:latin typeface="Arial" charset="0"/>
              </a:rPr>
              <a:t>meta-analysis, which will be </a:t>
            </a:r>
            <a:r>
              <a:rPr lang="en-GB" altLang="en-US" dirty="0" smtClean="0">
                <a:latin typeface="Arial" charset="0"/>
              </a:rPr>
              <a:t>invaluable </a:t>
            </a:r>
            <a:r>
              <a:rPr lang="en-GB" altLang="en-US" dirty="0" smtClean="0">
                <a:latin typeface="Arial" charset="0"/>
              </a:rPr>
              <a:t>to advance work in a broad (</a:t>
            </a:r>
            <a:r>
              <a:rPr lang="en-GB" altLang="en-US" dirty="0">
                <a:latin typeface="Arial" charset="0"/>
              </a:rPr>
              <a:t>Sun et al. 2018) </a:t>
            </a:r>
            <a:r>
              <a:rPr lang="en-GB" altLang="en-US" dirty="0" smtClean="0">
                <a:latin typeface="Arial" charset="0"/>
              </a:rPr>
              <a:t>and </a:t>
            </a:r>
            <a:r>
              <a:rPr lang="en-GB" altLang="en-US" dirty="0">
                <a:latin typeface="Arial" charset="0"/>
              </a:rPr>
              <a:t>inflammation-specific </a:t>
            </a:r>
            <a:r>
              <a:rPr lang="en-GB" altLang="en-US" dirty="0" smtClean="0">
                <a:latin typeface="Arial" charset="0"/>
              </a:rPr>
              <a:t>(</a:t>
            </a:r>
            <a:r>
              <a:rPr lang="en-GB" altLang="en-US" dirty="0" err="1">
                <a:latin typeface="Arial" charset="0"/>
              </a:rPr>
              <a:t>Niewczas</a:t>
            </a:r>
            <a:r>
              <a:rPr lang="en-GB" altLang="en-US" dirty="0">
                <a:latin typeface="Arial" charset="0"/>
              </a:rPr>
              <a:t> et al. 2019</a:t>
            </a:r>
            <a:r>
              <a:rPr lang="en-GB" altLang="en-US" dirty="0" smtClean="0">
                <a:latin typeface="Arial" charset="0"/>
              </a:rPr>
              <a:t>) contexts</a:t>
            </a:r>
            <a:r>
              <a:rPr lang="en-GB" altLang="en-US" dirty="0">
                <a:latin typeface="Arial" charset="0"/>
              </a:rPr>
              <a:t>. </a:t>
            </a:r>
            <a:r>
              <a:rPr lang="en-GB" altLang="en-US" dirty="0" smtClean="0">
                <a:latin typeface="Arial" charset="0"/>
              </a:rPr>
              <a:t>Findings on IL12B are of interest.</a:t>
            </a:r>
            <a:endParaRPr lang="en-GB" altLang="en-US" dirty="0" smtClean="0">
              <a:latin typeface="Arial" charset="0"/>
            </a:endParaRPr>
          </a:p>
          <a:p>
            <a:r>
              <a:rPr lang="en-GB" altLang="en-US" dirty="0" smtClean="0">
                <a:latin typeface="Arial" charset="0"/>
              </a:rPr>
              <a:t>The </a:t>
            </a:r>
            <a:r>
              <a:rPr lang="en-GB" altLang="en-US" dirty="0">
                <a:latin typeface="Arial" charset="0"/>
              </a:rPr>
              <a:t>website </a:t>
            </a:r>
            <a:r>
              <a:rPr lang="en-GB" altLang="en-US" dirty="0">
                <a:solidFill>
                  <a:srgbClr val="00B0F0"/>
                </a:solidFill>
                <a:latin typeface="Arial" charset="0"/>
              </a:rPr>
              <a:t>https://jinghuazhao.github.io/INF/</a:t>
            </a:r>
            <a:r>
              <a:rPr lang="en-GB" altLang="en-US" dirty="0">
                <a:latin typeface="Arial" charset="0"/>
              </a:rPr>
              <a:t> </a:t>
            </a:r>
            <a:r>
              <a:rPr lang="en-GB" altLang="en-US" dirty="0" smtClean="0">
                <a:latin typeface="Arial" charset="0"/>
              </a:rPr>
              <a:t>+ R/gap package will </a:t>
            </a:r>
            <a:r>
              <a:rPr lang="en-GB" altLang="en-US" dirty="0">
                <a:latin typeface="Arial" charset="0"/>
              </a:rPr>
              <a:t>facilitate analysis </a:t>
            </a:r>
            <a:r>
              <a:rPr lang="en-GB" altLang="en-US" dirty="0" smtClean="0">
                <a:latin typeface="Arial" charset="0"/>
              </a:rPr>
              <a:t>inside </a:t>
            </a:r>
            <a:r>
              <a:rPr lang="en-GB" altLang="en-US" dirty="0">
                <a:latin typeface="Arial" charset="0"/>
              </a:rPr>
              <a:t>the SCALLOP consortium </a:t>
            </a:r>
            <a:r>
              <a:rPr lang="en-GB" altLang="en-US" dirty="0" smtClean="0">
                <a:latin typeface="Arial" charset="0"/>
              </a:rPr>
              <a:t>and outside.</a:t>
            </a:r>
            <a:endParaRPr lang="en-GB" altLang="en-US" dirty="0">
              <a:latin typeface="Arial" charset="0"/>
            </a:endParaRPr>
          </a:p>
          <a:p>
            <a:endParaRPr lang="en-GB" dirty="0"/>
          </a:p>
        </p:txBody>
      </p:sp>
    </p:spTree>
    <p:extLst>
      <p:ext uri="{BB962C8B-B14F-4D97-AF65-F5344CB8AC3E}">
        <p14:creationId xmlns:p14="http://schemas.microsoft.com/office/powerpoint/2010/main" val="334701589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smtClean="0"/>
              <a:t>R/gap functions</a:t>
            </a:r>
            <a:endParaRPr lang="en-GB" b="1" dirty="0"/>
          </a:p>
        </p:txBody>
      </p:sp>
      <p:sp>
        <p:nvSpPr>
          <p:cNvPr id="3" name="Content Placeholder 2"/>
          <p:cNvSpPr>
            <a:spLocks noGrp="1"/>
          </p:cNvSpPr>
          <p:nvPr>
            <p:ph idx="1"/>
          </p:nvPr>
        </p:nvSpPr>
        <p:spPr/>
        <p:txBody>
          <a:bodyPr>
            <a:normAutofit fontScale="92500" lnSpcReduction="20000"/>
          </a:bodyPr>
          <a:lstStyle/>
          <a:p>
            <a:r>
              <a:rPr lang="en-GB" dirty="0" err="1" smtClean="0"/>
              <a:t>invnormal</a:t>
            </a:r>
            <a:endParaRPr lang="en-GB" dirty="0" smtClean="0"/>
          </a:p>
          <a:p>
            <a:r>
              <a:rPr lang="en-GB" dirty="0" smtClean="0"/>
              <a:t>log10p</a:t>
            </a:r>
          </a:p>
          <a:p>
            <a:r>
              <a:rPr lang="en-GB" dirty="0" err="1" smtClean="0"/>
              <a:t>gc.lambda</a:t>
            </a:r>
            <a:endParaRPr lang="en-GB" dirty="0" smtClean="0"/>
          </a:p>
          <a:p>
            <a:r>
              <a:rPr lang="en-GB" dirty="0" err="1" smtClean="0"/>
              <a:t>cis.vs.trans.classification</a:t>
            </a:r>
            <a:r>
              <a:rPr lang="en-GB" dirty="0" smtClean="0"/>
              <a:t>, </a:t>
            </a:r>
            <a:r>
              <a:rPr lang="en-GB" dirty="0" err="1"/>
              <a:t>circos.cis.vs.trans.plot</a:t>
            </a:r>
            <a:endParaRPr lang="en-GB" dirty="0" smtClean="0"/>
          </a:p>
          <a:p>
            <a:r>
              <a:rPr lang="en-GB" dirty="0" err="1" smtClean="0"/>
              <a:t>cnvplot</a:t>
            </a:r>
            <a:r>
              <a:rPr lang="en-GB" dirty="0"/>
              <a:t>, </a:t>
            </a:r>
            <a:r>
              <a:rPr lang="en-GB" dirty="0" err="1" smtClean="0"/>
              <a:t>circos.cnvplot</a:t>
            </a:r>
            <a:endParaRPr lang="en-GB" dirty="0" smtClean="0"/>
          </a:p>
          <a:p>
            <a:r>
              <a:rPr lang="en-GB" dirty="0" err="1" smtClean="0"/>
              <a:t>circos.mhtplot</a:t>
            </a:r>
            <a:r>
              <a:rPr lang="en-GB" dirty="0" smtClean="0"/>
              <a:t>, </a:t>
            </a:r>
            <a:r>
              <a:rPr lang="en-GB" dirty="0" err="1"/>
              <a:t>mhtplot.trunc</a:t>
            </a:r>
            <a:endParaRPr lang="en-GB" dirty="0" smtClean="0"/>
          </a:p>
          <a:p>
            <a:r>
              <a:rPr lang="en-GB" dirty="0" err="1" smtClean="0"/>
              <a:t>METAL_forestplot</a:t>
            </a:r>
            <a:endParaRPr lang="en-GB" dirty="0" smtClean="0"/>
          </a:p>
          <a:p>
            <a:pPr marL="0" indent="0">
              <a:buNone/>
            </a:pPr>
            <a:r>
              <a:rPr lang="en-GB" dirty="0" smtClean="0"/>
              <a:t>…</a:t>
            </a:r>
          </a:p>
          <a:p>
            <a:pPr marL="0" indent="0">
              <a:buNone/>
            </a:pPr>
            <a:endParaRPr lang="en-GB" altLang="en-US" dirty="0" smtClean="0">
              <a:solidFill>
                <a:srgbClr val="00B0F0"/>
              </a:solidFill>
              <a:latin typeface="Arial" charset="0"/>
            </a:endParaRPr>
          </a:p>
          <a:p>
            <a:pPr marL="0" indent="0">
              <a:buNone/>
            </a:pPr>
            <a:r>
              <a:rPr lang="en-GB" altLang="en-US" dirty="0" smtClean="0">
                <a:solidFill>
                  <a:srgbClr val="00B0F0"/>
                </a:solidFill>
                <a:latin typeface="Arial" charset="0"/>
              </a:rPr>
              <a:t>https</a:t>
            </a:r>
            <a:r>
              <a:rPr lang="en-GB" altLang="en-US" dirty="0">
                <a:solidFill>
                  <a:srgbClr val="00B0F0"/>
                </a:solidFill>
                <a:latin typeface="Arial" charset="0"/>
              </a:rPr>
              <a:t>://github.com/jinghuazhao/R</a:t>
            </a:r>
            <a:endParaRPr lang="en-GB" dirty="0"/>
          </a:p>
        </p:txBody>
      </p:sp>
    </p:spTree>
    <p:extLst>
      <p:ext uri="{BB962C8B-B14F-4D97-AF65-F5344CB8AC3E}">
        <p14:creationId xmlns:p14="http://schemas.microsoft.com/office/powerpoint/2010/main" val="6410449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 y="-1"/>
            <a:ext cx="12419862" cy="6858001"/>
          </a:xfrm>
          <a:prstGeom prst="rect">
            <a:avLst/>
          </a:prstGeom>
        </p:spPr>
      </p:pic>
      <p:sp>
        <p:nvSpPr>
          <p:cNvPr id="4" name="TextBox 3"/>
          <p:cNvSpPr txBox="1"/>
          <p:nvPr/>
        </p:nvSpPr>
        <p:spPr>
          <a:xfrm>
            <a:off x="5591133" y="57882"/>
            <a:ext cx="1056442" cy="646331"/>
          </a:xfrm>
          <a:prstGeom prst="rect">
            <a:avLst/>
          </a:prstGeom>
          <a:noFill/>
        </p:spPr>
        <p:txBody>
          <a:bodyPr wrap="square" rtlCol="0">
            <a:spAutoFit/>
          </a:bodyPr>
          <a:lstStyle/>
          <a:p>
            <a:r>
              <a:rPr lang="el-GR" sz="3600" i="1" dirty="0"/>
              <a:t>λ</a:t>
            </a:r>
            <a:r>
              <a:rPr lang="en-GB" sz="2400" i="1" dirty="0"/>
              <a:t>GC</a:t>
            </a:r>
          </a:p>
        </p:txBody>
      </p:sp>
    </p:spTree>
    <p:extLst>
      <p:ext uri="{BB962C8B-B14F-4D97-AF65-F5344CB8AC3E}">
        <p14:creationId xmlns:p14="http://schemas.microsoft.com/office/powerpoint/2010/main" val="6307541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Effect size -- MAF (L) and b/</a:t>
            </a:r>
            <a:r>
              <a:rPr lang="en-GB" b="1" dirty="0" err="1"/>
              <a:t>bJ</a:t>
            </a:r>
            <a:r>
              <a:rPr lang="en-GB" b="1" dirty="0"/>
              <a:t> (R, r=0.93)</a:t>
            </a:r>
          </a:p>
        </p:txBody>
      </p:sp>
      <p:pic>
        <p:nvPicPr>
          <p:cNvPr id="5" name="Picture 4"/>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215745" y="1480455"/>
            <a:ext cx="5377544" cy="5377544"/>
          </a:xfrm>
          <a:prstGeom prst="rect">
            <a:avLst/>
          </a:prstGeom>
        </p:spPr>
      </p:pic>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98711" y="1480455"/>
            <a:ext cx="5377545" cy="5377545"/>
          </a:xfrm>
          <a:prstGeom prst="rect">
            <a:avLst/>
          </a:prstGeom>
        </p:spPr>
      </p:pic>
    </p:spTree>
    <p:extLst>
      <p:ext uri="{BB962C8B-B14F-4D97-AF65-F5344CB8AC3E}">
        <p14:creationId xmlns:p14="http://schemas.microsoft.com/office/powerpoint/2010/main" val="262769452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0327" y="112538"/>
            <a:ext cx="11238808" cy="1325563"/>
          </a:xfrm>
        </p:spPr>
        <p:txBody>
          <a:bodyPr/>
          <a:lstStyle/>
          <a:p>
            <a:pPr algn="ctr"/>
            <a:r>
              <a:rPr lang="en-GB" b="1" dirty="0" smtClean="0"/>
              <a:t>IL.18R1 (chr2:</a:t>
            </a:r>
            <a:r>
              <a:rPr lang="en-GB" b="1" dirty="0"/>
              <a:t>02688765−103588215), </a:t>
            </a:r>
            <a:r>
              <a:rPr lang="en-GB" b="1" dirty="0" smtClean="0"/>
              <a:t>899,450bp</a:t>
            </a:r>
            <a:endParaRPr lang="en-GB" b="1" dirty="0"/>
          </a:p>
        </p:txBody>
      </p:sp>
      <p:pic>
        <p:nvPicPr>
          <p:cNvPr id="4" name="Picture 3"/>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1523990" y="1039090"/>
            <a:ext cx="9144019" cy="5951913"/>
          </a:xfrm>
          <a:prstGeom prst="rect">
            <a:avLst/>
          </a:prstGeom>
        </p:spPr>
      </p:pic>
    </p:spTree>
    <p:extLst>
      <p:ext uri="{BB962C8B-B14F-4D97-AF65-F5344CB8AC3E}">
        <p14:creationId xmlns:p14="http://schemas.microsoft.com/office/powerpoint/2010/main" val="37656069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 </a:t>
            </a:r>
            <a:r>
              <a:rPr lang="en-GB" b="1" dirty="0" smtClean="0"/>
              <a:t>bird’s eye view</a:t>
            </a:r>
            <a:endParaRPr lang="en-GB"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lnSpcReduction="10000"/>
              </a:bodyPr>
              <a:lstStyle/>
              <a:p>
                <a:r>
                  <a:rPr lang="en-GB" dirty="0"/>
                  <a:t>Discovery, replication – INTERVAL, meta-analysis, NSPHS, and replication.</a:t>
                </a:r>
              </a:p>
              <a:p>
                <a:r>
                  <a:rPr lang="en-GB" dirty="0"/>
                  <a:t>Near-independent </a:t>
                </a:r>
                <a:r>
                  <a:rPr lang="en-GB" dirty="0" smtClean="0"/>
                  <a:t>signals with </a:t>
                </a:r>
                <a:r>
                  <a:rPr lang="en-GB" dirty="0"/>
                  <a:t>the prospect for </a:t>
                </a:r>
                <a:r>
                  <a:rPr lang="en-GB" dirty="0" err="1"/>
                  <a:t>finemapping</a:t>
                </a:r>
                <a:r>
                  <a:rPr lang="en-GB" dirty="0"/>
                  <a:t>, e.g., PLINK, GCTA, </a:t>
                </a:r>
                <a:r>
                  <a:rPr lang="en-GB" dirty="0" err="1"/>
                  <a:t>finemap</a:t>
                </a:r>
                <a:r>
                  <a:rPr lang="en-GB" dirty="0"/>
                  <a:t>, and JAM, with AILD reference data built on </a:t>
                </a:r>
                <a:r>
                  <a:rPr lang="en-GB" dirty="0" err="1"/>
                  <a:t>HapMap</a:t>
                </a:r>
                <a:r>
                  <a:rPr lang="en-GB" dirty="0"/>
                  <a:t> as derived for FUSION and 1KG for </a:t>
                </a:r>
                <a:r>
                  <a:rPr lang="en-GB" dirty="0" err="1"/>
                  <a:t>LocusZoom</a:t>
                </a:r>
                <a:r>
                  <a:rPr lang="en-GB" dirty="0"/>
                  <a:t> 1.4.</a:t>
                </a:r>
              </a:p>
              <a:p>
                <a:r>
                  <a:rPr lang="en-GB" dirty="0" smtClean="0"/>
                  <a:t>Further </a:t>
                </a:r>
                <a:r>
                  <a:rPr lang="en-GB" dirty="0"/>
                  <a:t>analysis including annotation, GWAS, </a:t>
                </a:r>
                <a:r>
                  <a:rPr lang="en-GB" dirty="0" err="1"/>
                  <a:t>eQTL</a:t>
                </a:r>
                <a:r>
                  <a:rPr lang="en-GB" dirty="0"/>
                  <a:t>, </a:t>
                </a:r>
                <a:r>
                  <a:rPr lang="en-GB" dirty="0" err="1"/>
                  <a:t>mQTL</a:t>
                </a:r>
                <a:r>
                  <a:rPr lang="en-GB" dirty="0"/>
                  <a:t>, MR, pathways (relevant framework built for traits with MAGENTA, MAGMA, PASCAL, </a:t>
                </a:r>
                <a:r>
                  <a:rPr lang="en-GB" dirty="0" err="1"/>
                  <a:t>DEPICT+databases</a:t>
                </a:r>
                <a:r>
                  <a:rPr lang="en-GB" dirty="0"/>
                  <a:t> but any analogy with </a:t>
                </a:r>
                <a:r>
                  <a:rPr lang="en-GB" dirty="0" err="1"/>
                  <a:t>pQTL</a:t>
                </a:r>
                <a:r>
                  <a:rPr lang="en-GB" dirty="0"/>
                  <a:t>?), etc.</a:t>
                </a:r>
              </a:p>
              <a:p>
                <a:r>
                  <a:rPr lang="en-GB" dirty="0" smtClean="0"/>
                  <a:t>Additional information </a:t>
                </a:r>
                <a:r>
                  <a:rPr lang="en-GB" dirty="0"/>
                  <a:t>on genotyping and cohort characteristics as with elementary summary statistics such as </a:t>
                </a:r>
                <a14:m>
                  <m:oMath xmlns:m="http://schemas.openxmlformats.org/officeDocument/2006/math">
                    <m:sSup>
                      <m:sSupPr>
                        <m:ctrlPr>
                          <a:rPr lang="en-GB" i="1">
                            <a:latin typeface="Cambria Math" panose="02040503050406030204" pitchFamily="18" charset="0"/>
                          </a:rPr>
                        </m:ctrlPr>
                      </m:sSupPr>
                      <m:e>
                        <m:r>
                          <a:rPr lang="en-GB" i="1">
                            <a:latin typeface="Cambria Math" panose="02040503050406030204" pitchFamily="18" charset="0"/>
                          </a:rPr>
                          <m:t>h</m:t>
                        </m:r>
                      </m:e>
                      <m:sup>
                        <m:r>
                          <a:rPr lang="en-GB" i="1">
                            <a:latin typeface="Cambria Math" panose="02040503050406030204" pitchFamily="18" charset="0"/>
                          </a:rPr>
                          <m:t>2</m:t>
                        </m:r>
                      </m:sup>
                    </m:sSup>
                    <m:r>
                      <a:rPr lang="en-GB" i="1">
                        <a:latin typeface="Cambria Math" panose="02040503050406030204" pitchFamily="18" charset="0"/>
                      </a:rPr>
                      <m:t> </m:t>
                    </m:r>
                  </m:oMath>
                </a14:m>
                <a:r>
                  <a:rPr lang="en-GB" dirty="0"/>
                  <a:t>from INTERVAL, with KORA relatively small for GCTA and possibly also with INF1 for HESS. MAF~MAF between cohorts. power/winner’s curse – INTERVAL vs INF1, INF1~other panels.</a:t>
                </a:r>
              </a:p>
              <a:p>
                <a:endParaRPr lang="en-GB"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928" t="-2801" b="-2241"/>
                </a:stretch>
              </a:blipFill>
            </p:spPr>
            <p:txBody>
              <a:bodyPr/>
              <a:lstStyle/>
              <a:p>
                <a:r>
                  <a:rPr lang="en-GB">
                    <a:noFill/>
                  </a:rPr>
                  <a:t> </a:t>
                </a:r>
              </a:p>
            </p:txBody>
          </p:sp>
        </mc:Fallback>
      </mc:AlternateContent>
    </p:spTree>
    <p:extLst>
      <p:ext uri="{BB962C8B-B14F-4D97-AF65-F5344CB8AC3E}">
        <p14:creationId xmlns:p14="http://schemas.microsoft.com/office/powerpoint/2010/main" val="15969823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Landmarks</a:t>
            </a:r>
          </a:p>
        </p:txBody>
      </p:sp>
      <p:sp>
        <p:nvSpPr>
          <p:cNvPr id="3" name="Content Placeholder 2"/>
          <p:cNvSpPr>
            <a:spLocks noGrp="1"/>
          </p:cNvSpPr>
          <p:nvPr>
            <p:ph idx="1"/>
          </p:nvPr>
        </p:nvSpPr>
        <p:spPr/>
        <p:txBody>
          <a:bodyPr/>
          <a:lstStyle/>
          <a:p>
            <a:r>
              <a:rPr lang="en-GB" dirty="0"/>
              <a:t>14/5/19 – AILD results including </a:t>
            </a:r>
            <a:r>
              <a:rPr lang="en-GB" dirty="0" err="1"/>
              <a:t>PhenoScanner</a:t>
            </a:r>
            <a:r>
              <a:rPr lang="en-GB" dirty="0"/>
              <a:t> v2.</a:t>
            </a:r>
          </a:p>
          <a:p>
            <a:r>
              <a:rPr lang="en-GB" dirty="0"/>
              <a:t>9/5/19 – BHF poster on </a:t>
            </a:r>
            <a:r>
              <a:rPr lang="en-GB"/>
              <a:t>cis/trans signals and IL.12B.</a:t>
            </a:r>
            <a:endParaRPr lang="en-GB" dirty="0"/>
          </a:p>
          <a:p>
            <a:r>
              <a:rPr lang="en-GB" dirty="0"/>
              <a:t>27/3/19 – cross-reference with INTERVAL on INTERVAL genotype data, which showed great similarity with INF1, esp. w.r.t. cis signals.</a:t>
            </a:r>
          </a:p>
          <a:p>
            <a:r>
              <a:rPr lang="en-GB" dirty="0"/>
              <a:t>8/3/19 – Recognition of MAF </a:t>
            </a:r>
            <a:r>
              <a:rPr lang="en-GB" dirty="0" err="1"/>
              <a:t>cutoff</a:t>
            </a:r>
            <a:r>
              <a:rPr lang="en-GB" dirty="0"/>
              <a:t> on </a:t>
            </a:r>
            <a:r>
              <a:rPr lang="en-GB" dirty="0" err="1"/>
              <a:t>IFN.gamma</a:t>
            </a:r>
            <a:r>
              <a:rPr lang="en-GB" dirty="0"/>
              <a:t>, IL.22.RA1, TSLP.</a:t>
            </a:r>
          </a:p>
          <a:p>
            <a:r>
              <a:rPr lang="en-GB" dirty="0"/>
              <a:t>29/11/18 – 22 proteins with busy Manhattan plots.</a:t>
            </a:r>
          </a:p>
        </p:txBody>
      </p:sp>
    </p:spTree>
    <p:extLst>
      <p:ext uri="{BB962C8B-B14F-4D97-AF65-F5344CB8AC3E}">
        <p14:creationId xmlns:p14="http://schemas.microsoft.com/office/powerpoint/2010/main" val="30324321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Acknowledgements</a:t>
            </a:r>
          </a:p>
        </p:txBody>
      </p:sp>
      <p:sp>
        <p:nvSpPr>
          <p:cNvPr id="3" name="Content Placeholder 2"/>
          <p:cNvSpPr>
            <a:spLocks noGrp="1"/>
          </p:cNvSpPr>
          <p:nvPr>
            <p:ph idx="1"/>
          </p:nvPr>
        </p:nvSpPr>
        <p:spPr>
          <a:xfrm>
            <a:off x="1143000" y="3176354"/>
            <a:ext cx="4440936" cy="1698171"/>
          </a:xfrm>
        </p:spPr>
        <p:txBody>
          <a:bodyPr>
            <a:normAutofit/>
          </a:bodyPr>
          <a:lstStyle/>
          <a:p>
            <a:r>
              <a:rPr lang="en-GB" dirty="0"/>
              <a:t>CEU support team and facilities on HPC/cardio.</a:t>
            </a:r>
          </a:p>
          <a:p>
            <a:r>
              <a:rPr lang="en-GB" dirty="0"/>
              <a:t>Jimmy, Adam, Bram.</a:t>
            </a:r>
          </a:p>
          <a:p>
            <a:endParaRPr lang="en-GB" dirty="0"/>
          </a:p>
        </p:txBody>
      </p:sp>
      <p:pic>
        <p:nvPicPr>
          <p:cNvPr id="4"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766897"/>
            <a:ext cx="4440936" cy="958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606464"/>
            <a:ext cx="2895600" cy="1437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6175248" y="3176354"/>
            <a:ext cx="5516880" cy="954107"/>
          </a:xfrm>
          <a:prstGeom prst="rect">
            <a:avLst/>
          </a:prstGeom>
        </p:spPr>
        <p:txBody>
          <a:bodyPr wrap="square">
            <a:spAutoFit/>
          </a:bodyPr>
          <a:lstStyle/>
          <a:p>
            <a:pPr marL="457200" indent="-457200">
              <a:buFont typeface="Arial" panose="020B0604020202020204" pitchFamily="34" charset="0"/>
              <a:buChar char="•"/>
            </a:pPr>
            <a:r>
              <a:rPr lang="en-GB" sz="2800" dirty="0"/>
              <a:t>IT and TRYGGVE.</a:t>
            </a:r>
          </a:p>
          <a:p>
            <a:pPr marL="457200" indent="-457200">
              <a:buFont typeface="Arial" panose="020B0604020202020204" pitchFamily="34" charset="0"/>
              <a:buChar char="•"/>
            </a:pPr>
            <a:r>
              <a:rPr lang="en-GB" sz="2800" dirty="0"/>
              <a:t>Lasse, Anders, study PIs, analysts.</a:t>
            </a:r>
          </a:p>
        </p:txBody>
      </p:sp>
    </p:spTree>
    <p:extLst>
      <p:ext uri="{BB962C8B-B14F-4D97-AF65-F5344CB8AC3E}">
        <p14:creationId xmlns:p14="http://schemas.microsoft.com/office/powerpoint/2010/main" val="4281472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idx="1"/>
            <p:extLst>
              <p:ext uri="{D42A27DB-BD31-4B8C-83A1-F6EECF244321}">
                <p14:modId xmlns:p14="http://schemas.microsoft.com/office/powerpoint/2010/main" val="4015522164"/>
              </p:ext>
            </p:extLst>
          </p:nvPr>
        </p:nvGraphicFramePr>
        <p:xfrm>
          <a:off x="374469" y="1219480"/>
          <a:ext cx="10982380" cy="5638520"/>
        </p:xfrm>
        <a:graphic>
          <a:graphicData uri="http://schemas.openxmlformats.org/drawingml/2006/table">
            <a:tbl>
              <a:tblPr firstRow="1" bandRow="1">
                <a:tableStyleId>{2D5ABB26-0587-4C30-8999-92F81FD0307C}</a:tableStyleId>
              </a:tblPr>
              <a:tblGrid>
                <a:gridCol w="3776537">
                  <a:extLst>
                    <a:ext uri="{9D8B030D-6E8A-4147-A177-3AD203B41FA5}">
                      <a16:colId xmlns:a16="http://schemas.microsoft.com/office/drawing/2014/main" val="8756346"/>
                    </a:ext>
                  </a:extLst>
                </a:gridCol>
                <a:gridCol w="41354">
                  <a:extLst>
                    <a:ext uri="{9D8B030D-6E8A-4147-A177-3AD203B41FA5}">
                      <a16:colId xmlns:a16="http://schemas.microsoft.com/office/drawing/2014/main" val="4173684285"/>
                    </a:ext>
                  </a:extLst>
                </a:gridCol>
                <a:gridCol w="4773530">
                  <a:extLst>
                    <a:ext uri="{9D8B030D-6E8A-4147-A177-3AD203B41FA5}">
                      <a16:colId xmlns:a16="http://schemas.microsoft.com/office/drawing/2014/main" val="2289324825"/>
                    </a:ext>
                  </a:extLst>
                </a:gridCol>
                <a:gridCol w="41354">
                  <a:extLst>
                    <a:ext uri="{9D8B030D-6E8A-4147-A177-3AD203B41FA5}">
                      <a16:colId xmlns:a16="http://schemas.microsoft.com/office/drawing/2014/main" val="835113122"/>
                    </a:ext>
                  </a:extLst>
                </a:gridCol>
                <a:gridCol w="2349605">
                  <a:extLst>
                    <a:ext uri="{9D8B030D-6E8A-4147-A177-3AD203B41FA5}">
                      <a16:colId xmlns:a16="http://schemas.microsoft.com/office/drawing/2014/main" val="14541980"/>
                    </a:ext>
                  </a:extLst>
                </a:gridCol>
              </a:tblGrid>
              <a:tr h="390508">
                <a:tc>
                  <a:txBody>
                    <a:bodyPr/>
                    <a:lstStyle/>
                    <a:p>
                      <a:pPr algn="l" fontAlgn="b"/>
                      <a:r>
                        <a:rPr lang="en-GB" sz="2400" b="1" u="none" strike="noStrike" dirty="0">
                          <a:effectLst/>
                        </a:rPr>
                        <a:t>Study name</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gridSpan="2">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GB" sz="2400" b="1" u="none" strike="noStrike" dirty="0">
                          <a:effectLst/>
                        </a:rPr>
                        <a:t>Study design</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hMerge="1">
                  <a:txBody>
                    <a:bodyPr/>
                    <a:lstStyle/>
                    <a:p>
                      <a:pPr algn="l" fontAlgn="b"/>
                      <a:endParaRPr lang="en-GB" sz="2400" b="1" i="0" u="none" strike="noStrike" dirty="0">
                        <a:solidFill>
                          <a:schemeClr val="tx1"/>
                        </a:solidFill>
                        <a:effectLst/>
                        <a:latin typeface="Calibri" panose="020F0502020204030204" pitchFamily="34" charset="0"/>
                      </a:endParaRPr>
                    </a:p>
                  </a:txBody>
                  <a:tcPr marL="7620" marR="7620" marT="7620" marB="0" anchor="b"/>
                </a:tc>
                <a:tc gridSpan="2">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GB" sz="2400" b="1" u="none" strike="noStrike" dirty="0">
                          <a:effectLst/>
                        </a:rPr>
                        <a:t>Sample</a:t>
                      </a:r>
                      <a:r>
                        <a:rPr lang="en-GB" sz="2400" b="1" u="none" strike="noStrike" baseline="0" dirty="0">
                          <a:effectLst/>
                        </a:rPr>
                        <a:t> size</a:t>
                      </a:r>
                      <a:endParaRPr lang="en-GB" sz="2400" b="1" i="0" u="none" strike="noStrike" dirty="0">
                        <a:solidFill>
                          <a:srgbClr val="0070C0"/>
                        </a:solidFill>
                        <a:effectLst/>
                        <a:latin typeface="Calibri" panose="020F050202020403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hMerge="1">
                  <a:txBody>
                    <a:bodyPr/>
                    <a:lstStyle/>
                    <a:p>
                      <a:pPr algn="l" fontAlgn="b"/>
                      <a:endParaRPr lang="en-GB" sz="2400" b="1" i="0" u="none" strike="noStrike" dirty="0">
                        <a:solidFill>
                          <a:schemeClr val="tx1"/>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10657034"/>
                  </a:ext>
                </a:extLst>
              </a:tr>
              <a:tr h="450298">
                <a:tc>
                  <a:txBody>
                    <a:bodyPr/>
                    <a:lstStyle/>
                    <a:p>
                      <a:pPr algn="l" fontAlgn="ctr"/>
                      <a:r>
                        <a:rPr lang="en-GB" sz="2400" u="none" strike="noStrike" dirty="0">
                          <a:effectLst/>
                        </a:rPr>
                        <a:t>NSPHS</a:t>
                      </a: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r>
                        <a:rPr lang="en-GB" sz="2400" u="none" strike="noStrike" dirty="0">
                          <a:effectLst/>
                        </a:rPr>
                        <a:t>population study Sweden</a:t>
                      </a: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r" fontAlgn="b"/>
                      <a:r>
                        <a:rPr lang="en-GB" sz="2400" u="none" strike="noStrike" dirty="0">
                          <a:effectLst/>
                        </a:rPr>
                        <a:t>866</a:t>
                      </a:r>
                      <a:endParaRPr lang="en-GB" sz="2400" b="0" i="0" u="none" strike="noStrike" dirty="0">
                        <a:solidFill>
                          <a:srgbClr val="FF0000"/>
                        </a:solidFill>
                        <a:effectLst/>
                        <a:latin typeface="Calibri" panose="020F0502020204030204" pitchFamily="34" charset="0"/>
                      </a:endParaRPr>
                    </a:p>
                  </a:txBody>
                  <a:tcPr marL="7620" marR="7620" marT="7620" marB="0" anchor="b">
                    <a:lnT w="952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639973985"/>
                  </a:ext>
                </a:extLst>
              </a:tr>
              <a:tr h="353690">
                <a:tc>
                  <a:txBody>
                    <a:bodyPr/>
                    <a:lstStyle/>
                    <a:p>
                      <a:pPr algn="l" fontAlgn="ctr"/>
                      <a:r>
                        <a:rPr lang="en-GB" sz="2400" u="none" strike="noStrike" dirty="0" err="1">
                          <a:effectLst/>
                        </a:rPr>
                        <a:t>MadCam</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b="0" i="0" u="none" strike="noStrike" kern="1200" baseline="0" dirty="0">
                          <a:solidFill>
                            <a:schemeClr val="tx1"/>
                          </a:solidFill>
                          <a:latin typeface="+mn-lt"/>
                          <a:ea typeface="+mn-ea"/>
                          <a:cs typeface="+mn-cs"/>
                        </a:rPr>
                        <a:t>ulcerative colitis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185</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7163205"/>
                  </a:ext>
                </a:extLst>
              </a:tr>
              <a:tr h="353690">
                <a:tc>
                  <a:txBody>
                    <a:bodyPr/>
                    <a:lstStyle/>
                    <a:p>
                      <a:pPr algn="l" fontAlgn="ctr"/>
                      <a:r>
                        <a:rPr lang="en-GB" sz="2400" u="none" strike="noStrike" dirty="0">
                          <a:effectLst/>
                        </a:rPr>
                        <a:t>STABILITY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a:effectLst/>
                        </a:rPr>
                        <a:t>atherosclerosis</a:t>
                      </a: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2,951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91240656"/>
                  </a:ext>
                </a:extLst>
              </a:tr>
              <a:tr h="353690">
                <a:tc>
                  <a:txBody>
                    <a:bodyPr/>
                    <a:lstStyle/>
                    <a:p>
                      <a:pPr algn="l" fontAlgn="ctr"/>
                      <a:r>
                        <a:rPr lang="en-GB" sz="2400" u="none" strike="noStrike" dirty="0">
                          <a:effectLst/>
                        </a:rPr>
                        <a:t>STANLEY swe6</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300</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06787886"/>
                  </a:ext>
                </a:extLst>
              </a:tr>
              <a:tr h="353690">
                <a:tc>
                  <a:txBody>
                    <a:bodyPr/>
                    <a:lstStyle/>
                    <a:p>
                      <a:pPr algn="l" fontAlgn="ctr"/>
                      <a:r>
                        <a:rPr lang="en-GB" sz="2400" u="none" strike="noStrike" dirty="0">
                          <a:effectLst/>
                        </a:rPr>
                        <a:t>STANLEY lah1</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bipolar, depression</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344</a:t>
                      </a:r>
                      <a:endParaRPr lang="en-GB" sz="24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15386432"/>
                  </a:ext>
                </a:extLst>
              </a:tr>
              <a:tr h="353690">
                <a:tc>
                  <a:txBody>
                    <a:bodyPr/>
                    <a:lstStyle/>
                    <a:p>
                      <a:pPr algn="l" fontAlgn="ctr"/>
                      <a:r>
                        <a:rPr lang="en-GB" sz="2400" u="none" strike="noStrike" dirty="0" err="1">
                          <a:effectLst/>
                        </a:rPr>
                        <a:t>BioFinder</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dementia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1,496</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73648753"/>
                  </a:ext>
                </a:extLst>
              </a:tr>
              <a:tr h="353690">
                <a:tc>
                  <a:txBody>
                    <a:bodyPr/>
                    <a:lstStyle/>
                    <a:p>
                      <a:pPr algn="l" fontAlgn="ctr"/>
                      <a:r>
                        <a:rPr lang="en-GB" sz="2400" u="none" strike="noStrike" dirty="0">
                          <a:effectLst/>
                        </a:rPr>
                        <a:t>RECOMBINE</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rheumatoid </a:t>
                      </a:r>
                      <a:r>
                        <a:rPr lang="en-GB" sz="2400" b="0" i="0" u="none" strike="noStrike" kern="1200" baseline="0" dirty="0">
                          <a:solidFill>
                            <a:schemeClr val="tx1"/>
                          </a:solidFill>
                          <a:latin typeface="+mn-lt"/>
                          <a:ea typeface="+mn-ea"/>
                          <a:cs typeface="+mn-cs"/>
                        </a:rPr>
                        <a:t>arthritis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860</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98039470"/>
                  </a:ext>
                </a:extLst>
              </a:tr>
              <a:tr h="353690">
                <a:tc>
                  <a:txBody>
                    <a:bodyPr/>
                    <a:lstStyle/>
                    <a:p>
                      <a:pPr algn="l" fontAlgn="ctr"/>
                      <a:r>
                        <a:rPr lang="en-GB" sz="2400" u="none" strike="noStrike" dirty="0">
                          <a:effectLst/>
                        </a:rPr>
                        <a:t>Estonian Biobank</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Estonia</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487</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51266887"/>
                  </a:ext>
                </a:extLst>
              </a:tr>
              <a:tr h="353690">
                <a:tc>
                  <a:txBody>
                    <a:bodyPr/>
                    <a:lstStyle/>
                    <a:p>
                      <a:pPr algn="l" fontAlgn="ctr"/>
                      <a:r>
                        <a:rPr lang="en-GB" sz="2400" u="none" strike="noStrike" dirty="0">
                          <a:effectLst/>
                        </a:rPr>
                        <a:t>INTERVAL</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blood donors England</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4,902</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76051051"/>
                  </a:ext>
                </a:extLst>
              </a:tr>
              <a:tr h="353690">
                <a:tc>
                  <a:txBody>
                    <a:bodyPr/>
                    <a:lstStyle/>
                    <a:p>
                      <a:pPr algn="l" fontAlgn="ctr"/>
                      <a:r>
                        <a:rPr lang="en-GB" sz="2400" u="none" strike="noStrike" dirty="0">
                          <a:effectLst/>
                        </a:rPr>
                        <a:t>KORA F4</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study Germany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1,064</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43972382"/>
                  </a:ext>
                </a:extLst>
              </a:tr>
              <a:tr h="353690">
                <a:tc>
                  <a:txBody>
                    <a:bodyPr/>
                    <a:lstStyle/>
                    <a:p>
                      <a:pPr algn="l" fontAlgn="ctr"/>
                      <a:r>
                        <a:rPr lang="en-GB" sz="2400" u="none" strike="noStrike" dirty="0">
                          <a:effectLst/>
                        </a:rPr>
                        <a:t>ORCADES</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tc>
                <a:tc>
                  <a:txBody>
                    <a:bodyPr/>
                    <a:lstStyle/>
                    <a:p>
                      <a:pPr algn="l" fontAlgn="ctr"/>
                      <a:r>
                        <a:rPr lang="en-GB" sz="2400" u="none" strike="noStrike" dirty="0">
                          <a:effectLst/>
                        </a:rPr>
                        <a:t>population isolate Orkney</a:t>
                      </a: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tc>
                <a:tc>
                  <a:txBody>
                    <a:bodyPr/>
                    <a:lstStyle/>
                    <a:p>
                      <a:pPr algn="r" fontAlgn="b"/>
                      <a:r>
                        <a:rPr lang="en-GB" sz="2400" u="none" strike="noStrike" dirty="0">
                          <a:effectLst/>
                        </a:rPr>
                        <a:t>981</a:t>
                      </a:r>
                      <a:endParaRPr lang="en-GB" sz="2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54562012"/>
                  </a:ext>
                </a:extLst>
              </a:tr>
              <a:tr h="443745">
                <a:tc>
                  <a:txBody>
                    <a:bodyPr/>
                    <a:lstStyle/>
                    <a:p>
                      <a:pPr algn="l" fontAlgn="ctr"/>
                      <a:r>
                        <a:rPr lang="en-GB" sz="2400" u="none" strike="noStrike" dirty="0">
                          <a:effectLst/>
                        </a:rPr>
                        <a:t>VIS</a:t>
                      </a: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endParaRPr lang="en-GB" sz="2400" b="0" i="0" u="none" strike="noStrike">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r>
                        <a:rPr lang="en-GB" sz="2400" u="none" strike="noStrike" dirty="0">
                          <a:effectLst/>
                        </a:rPr>
                        <a:t>population isolate Croatia</a:t>
                      </a: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l" fontAlgn="ctr"/>
                      <a:endParaRPr lang="en-GB" sz="2400" b="0" i="0" u="none" strike="noStrike" dirty="0">
                        <a:solidFill>
                          <a:srgbClr val="000000"/>
                        </a:solidFill>
                        <a:effectLst/>
                        <a:latin typeface="Arial" panose="020B0604020202020204" pitchFamily="34" charset="0"/>
                      </a:endParaRPr>
                    </a:p>
                  </a:txBody>
                  <a:tcPr marL="7620" marR="7620" marT="7620" marB="0" anchor="ctr">
                    <a:lnB w="9525" cap="flat" cmpd="sng" algn="ctr">
                      <a:solidFill>
                        <a:schemeClr val="tx1"/>
                      </a:solidFill>
                      <a:prstDash val="solid"/>
                      <a:round/>
                      <a:headEnd type="none" w="med" len="med"/>
                      <a:tailEnd type="none" w="med" len="med"/>
                    </a:lnB>
                  </a:tcPr>
                </a:tc>
                <a:tc>
                  <a:txBody>
                    <a:bodyPr/>
                    <a:lstStyle/>
                    <a:p>
                      <a:pPr algn="r" fontAlgn="b"/>
                      <a:r>
                        <a:rPr lang="en-GB" sz="2400" u="none" strike="noStrike" dirty="0">
                          <a:effectLst/>
                        </a:rPr>
                        <a:t>899</a:t>
                      </a:r>
                      <a:endParaRPr lang="en-GB" sz="2400" b="0" i="0" u="none" strike="noStrike" dirty="0">
                        <a:solidFill>
                          <a:srgbClr val="000000"/>
                        </a:solidFill>
                        <a:effectLst/>
                        <a:latin typeface="Calibri" panose="020F0502020204030204" pitchFamily="34" charset="0"/>
                      </a:endParaRPr>
                    </a:p>
                  </a:txBody>
                  <a:tcPr marL="7620" marR="7620" marT="7620" marB="0" anchor="b">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18708248"/>
                  </a:ext>
                </a:extLst>
              </a:tr>
              <a:tr h="620169">
                <a:tc>
                  <a:txBody>
                    <a:bodyPr/>
                    <a:lstStyle/>
                    <a:p>
                      <a:pPr algn="l" fontAlgn="ctr"/>
                      <a:r>
                        <a:rPr lang="en-GB" sz="2400" b="1" u="none" strike="noStrike" dirty="0">
                          <a:effectLst/>
                        </a:rPr>
                        <a:t>Total</a:t>
                      </a: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l" fontAlgn="ctr"/>
                      <a:endParaRPr lang="en-GB" sz="2400" b="1" i="0" u="none" strike="noStrike" dirty="0">
                        <a:solidFill>
                          <a:srgbClr val="000000"/>
                        </a:solidFill>
                        <a:effectLst/>
                        <a:latin typeface="Arial" panose="020B0604020202020204" pitchFamily="34" charset="0"/>
                      </a:endParaRPr>
                    </a:p>
                  </a:txBody>
                  <a:tcPr marL="7620" marR="7620" marT="7620" marB="0" anchor="ctr">
                    <a:lnT w="9525" cap="flat" cmpd="sng" algn="ctr">
                      <a:solidFill>
                        <a:schemeClr val="tx1"/>
                      </a:solidFill>
                      <a:prstDash val="solid"/>
                      <a:round/>
                      <a:headEnd type="none" w="med" len="med"/>
                      <a:tailEnd type="none" w="med" len="med"/>
                    </a:lnT>
                  </a:tcPr>
                </a:tc>
                <a:tc>
                  <a:txBody>
                    <a:bodyPr/>
                    <a:lstStyle/>
                    <a:p>
                      <a:pPr algn="r" fontAlgn="b"/>
                      <a:r>
                        <a:rPr lang="en-GB" sz="2400" b="1" u="none" strike="noStrike" dirty="0">
                          <a:effectLst/>
                        </a:rPr>
                        <a:t>15,335</a:t>
                      </a:r>
                      <a:endParaRPr lang="en-GB" sz="2400" b="1" i="0" u="none" strike="noStrike" dirty="0">
                        <a:solidFill>
                          <a:srgbClr val="000000"/>
                        </a:solidFill>
                        <a:effectLst/>
                        <a:latin typeface="Calibri" panose="020F0502020204030204" pitchFamily="34" charset="0"/>
                      </a:endParaRPr>
                    </a:p>
                  </a:txBody>
                  <a:tcPr marL="7620" marR="7620" marT="7620" marB="0" anchor="ctr">
                    <a:lnT w="952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176863419"/>
                  </a:ext>
                </a:extLst>
              </a:tr>
            </a:tbl>
          </a:graphicData>
        </a:graphic>
      </p:graphicFrame>
      <p:sp>
        <p:nvSpPr>
          <p:cNvPr id="10" name="TextBox 9"/>
          <p:cNvSpPr txBox="1"/>
          <p:nvPr/>
        </p:nvSpPr>
        <p:spPr>
          <a:xfrm>
            <a:off x="3675017" y="165462"/>
            <a:ext cx="5164183" cy="769441"/>
          </a:xfrm>
          <a:prstGeom prst="rect">
            <a:avLst/>
          </a:prstGeom>
          <a:noFill/>
        </p:spPr>
        <p:txBody>
          <a:bodyPr wrap="square" rtlCol="0">
            <a:spAutoFit/>
          </a:bodyPr>
          <a:lstStyle/>
          <a:p>
            <a:pPr algn="ctr"/>
            <a:r>
              <a:rPr lang="en-GB" sz="4400" b="1" dirty="0">
                <a:latin typeface="+mj-lt"/>
              </a:rPr>
              <a:t>Study information</a:t>
            </a:r>
          </a:p>
        </p:txBody>
      </p:sp>
    </p:spTree>
    <p:extLst>
      <p:ext uri="{BB962C8B-B14F-4D97-AF65-F5344CB8AC3E}">
        <p14:creationId xmlns:p14="http://schemas.microsoft.com/office/powerpoint/2010/main" val="199567418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References</a:t>
            </a:r>
          </a:p>
        </p:txBody>
      </p:sp>
      <p:sp>
        <p:nvSpPr>
          <p:cNvPr id="3" name="Content Placeholder 2"/>
          <p:cNvSpPr>
            <a:spLocks noGrp="1"/>
          </p:cNvSpPr>
          <p:nvPr>
            <p:ph idx="1"/>
          </p:nvPr>
        </p:nvSpPr>
        <p:spPr/>
        <p:txBody>
          <a:bodyPr>
            <a:normAutofit fontScale="85000" lnSpcReduction="20000"/>
          </a:bodyPr>
          <a:lstStyle/>
          <a:p>
            <a:pPr>
              <a:spcBef>
                <a:spcPct val="50000"/>
              </a:spcBef>
              <a:defRPr/>
            </a:pPr>
            <a:r>
              <a:rPr lang="en-GB" altLang="en-US" dirty="0"/>
              <a:t>Ganz P, et al. (2016). Development and risk score for based risk score for cardiovascular outcomes among patients with stable coronary heart disease. </a:t>
            </a:r>
            <a:r>
              <a:rPr lang="en-GB" altLang="en-US" i="1" dirty="0"/>
              <a:t>JAMA 315:2532-41</a:t>
            </a:r>
            <a:endParaRPr lang="en-GB" altLang="en-US" dirty="0"/>
          </a:p>
          <a:p>
            <a:pPr>
              <a:spcBef>
                <a:spcPct val="50000"/>
              </a:spcBef>
              <a:defRPr/>
            </a:pPr>
            <a:r>
              <a:rPr lang="en-GB" altLang="en-US" dirty="0"/>
              <a:t>Kwan JSH, et al. (2014). Meta-analysis of genome-wide association studies identifies two loci associated with circulating </a:t>
            </a:r>
            <a:r>
              <a:rPr lang="en-GB" altLang="en-US" dirty="0" err="1"/>
              <a:t>osteoprotegerin</a:t>
            </a:r>
            <a:r>
              <a:rPr lang="en-GB" altLang="en-US" dirty="0"/>
              <a:t> levels. </a:t>
            </a:r>
            <a:r>
              <a:rPr lang="en-GB" altLang="en-US" i="1" dirty="0"/>
              <a:t>Hum </a:t>
            </a:r>
            <a:r>
              <a:rPr lang="en-GB" altLang="en-US" i="1" dirty="0" err="1"/>
              <a:t>Mol</a:t>
            </a:r>
            <a:r>
              <a:rPr lang="en-GB" altLang="en-US" i="1" dirty="0"/>
              <a:t> Genet</a:t>
            </a:r>
            <a:r>
              <a:rPr lang="en-GB" altLang="en-US" dirty="0"/>
              <a:t> 23(24): 6684—93.</a:t>
            </a:r>
          </a:p>
          <a:p>
            <a:pPr>
              <a:spcBef>
                <a:spcPct val="50000"/>
              </a:spcBef>
              <a:defRPr/>
            </a:pPr>
            <a:r>
              <a:rPr lang="en-GB" altLang="en-US" dirty="0" err="1"/>
              <a:t>Niewczas</a:t>
            </a:r>
            <a:r>
              <a:rPr lang="en-GB" altLang="en-US" dirty="0"/>
              <a:t> MA, et al. (2019). A signature of circulating inflammatory proteins and development of end-stage renal disease in diabetes. </a:t>
            </a:r>
            <a:r>
              <a:rPr lang="en-GB" altLang="en-US" i="1" dirty="0"/>
              <a:t>Nat Med https://doi.org/10.1038/s41591-019-0415-5</a:t>
            </a:r>
            <a:endParaRPr lang="en-GB" altLang="en-US" dirty="0"/>
          </a:p>
          <a:p>
            <a:pPr>
              <a:spcBef>
                <a:spcPct val="50000"/>
              </a:spcBef>
              <a:defRPr/>
            </a:pPr>
            <a:r>
              <a:rPr lang="en-GB" altLang="en-US" dirty="0"/>
              <a:t>Sun B, et al (2018). Genomic atlas of human plasma </a:t>
            </a:r>
            <a:r>
              <a:rPr lang="en-GB" altLang="en-US" dirty="0" err="1"/>
              <a:t>proteme</a:t>
            </a:r>
            <a:r>
              <a:rPr lang="en-GB" altLang="en-US" dirty="0"/>
              <a:t>. </a:t>
            </a:r>
            <a:r>
              <a:rPr lang="en-GB" altLang="en-US" i="1" dirty="0"/>
              <a:t>Nature</a:t>
            </a:r>
            <a:r>
              <a:rPr lang="en-GB" altLang="en-US" dirty="0"/>
              <a:t> 558: 73-9.</a:t>
            </a:r>
            <a:r>
              <a:rPr lang="en-GB" altLang="en-US" sz="2400" dirty="0"/>
              <a:t> </a:t>
            </a:r>
          </a:p>
          <a:p>
            <a:r>
              <a:rPr lang="en-GB" dirty="0" err="1"/>
              <a:t>Yengo</a:t>
            </a:r>
            <a:r>
              <a:rPr lang="en-GB" dirty="0"/>
              <a:t> L, et al. (2018). Meta-analysis of genome-wide association studies for height and body mass index in ∼700 000 individuals of European ancestry. </a:t>
            </a:r>
            <a:r>
              <a:rPr lang="en-GB" i="1" dirty="0"/>
              <a:t>Hum </a:t>
            </a:r>
            <a:r>
              <a:rPr lang="en-GB" i="1" dirty="0" err="1"/>
              <a:t>Mol</a:t>
            </a:r>
            <a:r>
              <a:rPr lang="en-GB" i="1" dirty="0"/>
              <a:t> Genet </a:t>
            </a:r>
            <a:r>
              <a:rPr lang="en-GB" dirty="0"/>
              <a:t>27:3641–3649</a:t>
            </a:r>
            <a:endParaRPr lang="en-GB" altLang="en-US" sz="2400" dirty="0"/>
          </a:p>
          <a:p>
            <a:pPr>
              <a:spcBef>
                <a:spcPct val="50000"/>
              </a:spcBef>
              <a:buFontTx/>
              <a:buAutoNum type="arabicPeriod"/>
              <a:defRPr/>
            </a:pPr>
            <a:endParaRPr lang="en-GB" altLang="en-US" sz="1400" dirty="0">
              <a:solidFill>
                <a:schemeClr val="bg1"/>
              </a:solidFill>
            </a:endParaRPr>
          </a:p>
          <a:p>
            <a:endParaRPr lang="en-GB" dirty="0"/>
          </a:p>
        </p:txBody>
      </p:sp>
    </p:spTree>
    <p:extLst>
      <p:ext uri="{BB962C8B-B14F-4D97-AF65-F5344CB8AC3E}">
        <p14:creationId xmlns:p14="http://schemas.microsoft.com/office/powerpoint/2010/main" val="1425111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4179"/>
            <a:ext cx="10515600" cy="1325563"/>
          </a:xfrm>
        </p:spPr>
        <p:txBody>
          <a:bodyPr/>
          <a:lstStyle/>
          <a:p>
            <a:pPr algn="ctr"/>
            <a:r>
              <a:rPr lang="en-GB" b="1" dirty="0" err="1"/>
              <a:t>Olink</a:t>
            </a:r>
            <a:r>
              <a:rPr lang="en-GB" b="1" dirty="0"/>
              <a:t> Proximity Extension Assay </a:t>
            </a:r>
            <a:r>
              <a:rPr lang="en-GB" b="1" dirty="0" smtClean="0"/>
              <a:t>technology</a:t>
            </a:r>
            <a:endParaRPr lang="en-GB" b="1" dirty="0"/>
          </a:p>
        </p:txBody>
      </p:sp>
      <p:sp>
        <p:nvSpPr>
          <p:cNvPr id="3" name="Content Placeholder 2"/>
          <p:cNvSpPr>
            <a:spLocks noGrp="1"/>
          </p:cNvSpPr>
          <p:nvPr>
            <p:ph idx="1"/>
          </p:nvPr>
        </p:nvSpPr>
        <p:spPr>
          <a:xfrm>
            <a:off x="838200" y="1110728"/>
            <a:ext cx="10515600" cy="4351338"/>
          </a:xfrm>
        </p:spPr>
        <p:txBody>
          <a:bodyPr>
            <a:normAutofit/>
          </a:bodyPr>
          <a:lstStyle/>
          <a:p>
            <a:r>
              <a:rPr lang="en-GB" dirty="0"/>
              <a:t>Multiplex immunoassays that measure 92 proteins across 96 samples simultaneously using only one microliter of serum, plasma, etc.</a:t>
            </a:r>
          </a:p>
          <a:p>
            <a:r>
              <a:rPr lang="en-GB" dirty="0"/>
              <a:t>A pair of oligonucleotide-label(l)</a:t>
            </a:r>
            <a:r>
              <a:rPr lang="en-GB" dirty="0" err="1"/>
              <a:t>ed</a:t>
            </a:r>
            <a:r>
              <a:rPr lang="en-GB" dirty="0"/>
              <a:t> antibodies (“probes”) are allowed to pair-wise bind to the target protein present in the sample in a homogeneous </a:t>
            </a:r>
            <a:r>
              <a:rPr lang="en-GB" dirty="0" smtClean="0"/>
              <a:t>assay. </a:t>
            </a:r>
            <a:r>
              <a:rPr lang="en-GB" dirty="0"/>
              <a:t>When the two probes are in close proximity, a new PCR target sequence is formed by a proximity-dependent DNA polymerization event. The resulting sequence is subsequently detected and quantified using standard real-time PCR.</a:t>
            </a:r>
          </a:p>
          <a:p>
            <a:pPr marL="0" indent="0">
              <a:buNone/>
            </a:pPr>
            <a:endParaRPr lang="en-GB" i="1" dirty="0" smtClean="0">
              <a:solidFill>
                <a:srgbClr val="0070C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894" y="4626897"/>
            <a:ext cx="9753600" cy="2181225"/>
          </a:xfrm>
          <a:prstGeom prst="rect">
            <a:avLst/>
          </a:prstGeom>
        </p:spPr>
      </p:pic>
    </p:spTree>
    <p:extLst>
      <p:ext uri="{BB962C8B-B14F-4D97-AF65-F5344CB8AC3E}">
        <p14:creationId xmlns:p14="http://schemas.microsoft.com/office/powerpoint/2010/main" val="6851934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pPr algn="ctr"/>
            <a:r>
              <a:rPr lang="en-GB" b="1" dirty="0"/>
              <a:t>Statistical analysis</a:t>
            </a:r>
          </a:p>
        </p:txBody>
      </p:sp>
      <p:sp>
        <p:nvSpPr>
          <p:cNvPr id="3" name="Content Placeholder 2"/>
          <p:cNvSpPr>
            <a:spLocks noGrp="1"/>
          </p:cNvSpPr>
          <p:nvPr>
            <p:ph idx="1"/>
          </p:nvPr>
        </p:nvSpPr>
        <p:spPr>
          <a:xfrm>
            <a:off x="838200" y="1825625"/>
            <a:ext cx="10515600" cy="4351338"/>
          </a:xfrm>
        </p:spPr>
        <p:txBody>
          <a:bodyPr>
            <a:noAutofit/>
          </a:bodyPr>
          <a:lstStyle/>
          <a:p>
            <a:r>
              <a:rPr lang="en-GB" altLang="en-US" sz="2400" b="1" dirty="0" smtClean="0">
                <a:latin typeface="Arial" charset="0"/>
              </a:rPr>
              <a:t>Association model</a:t>
            </a:r>
            <a:r>
              <a:rPr lang="en-GB" altLang="en-US" sz="2400" dirty="0" smtClean="0">
                <a:latin typeface="Arial" charset="0"/>
              </a:rPr>
              <a:t>. proteins ~ genotypes + sex + age + PCs using rank-based inverse normal transformation on protein and additive models </a:t>
            </a:r>
            <a:r>
              <a:rPr lang="en-GB" altLang="en-US" sz="2400" dirty="0">
                <a:latin typeface="Arial" charset="0"/>
              </a:rPr>
              <a:t>of imputed genotypes </a:t>
            </a:r>
            <a:r>
              <a:rPr lang="en-GB" altLang="en-US" sz="2400" dirty="0" smtClean="0">
                <a:latin typeface="Arial" charset="0"/>
              </a:rPr>
              <a:t>from </a:t>
            </a:r>
            <a:r>
              <a:rPr lang="en-GB" altLang="en-US" sz="2400" dirty="0">
                <a:latin typeface="Arial" charset="0"/>
              </a:rPr>
              <a:t>1000Genomes, UK10K+1000Genomes or HRC </a:t>
            </a:r>
            <a:r>
              <a:rPr lang="en-GB" altLang="en-US" sz="2400" dirty="0" smtClean="0">
                <a:latin typeface="Arial" charset="0"/>
              </a:rPr>
              <a:t>imputation panels. For KORA,</a:t>
            </a:r>
            <a:r>
              <a:rPr lang="en-GB" altLang="en-US" sz="2400" dirty="0" smtClean="0">
                <a:latin typeface="Arial" panose="020B0604020202020204" pitchFamily="34" charset="0"/>
                <a:cs typeface="Arial" panose="020B0604020202020204" pitchFamily="34" charset="0"/>
              </a:rPr>
              <a:t> </a:t>
            </a:r>
            <a:r>
              <a:rPr lang="en-GB" sz="2400" dirty="0" smtClean="0">
                <a:latin typeface="Arial" panose="020B0604020202020204" pitchFamily="34" charset="0"/>
                <a:cs typeface="Arial" panose="020B0604020202020204" pitchFamily="34" charset="0"/>
              </a:rPr>
              <a:t>PC1-PC5 </a:t>
            </a:r>
            <a:r>
              <a:rPr lang="en-GB" sz="2400" dirty="0">
                <a:latin typeface="Arial" panose="020B0604020202020204" pitchFamily="34" charset="0"/>
                <a:cs typeface="Arial" panose="020B0604020202020204" pitchFamily="34" charset="0"/>
              </a:rPr>
              <a:t>were derived from a panel of </a:t>
            </a:r>
            <a:r>
              <a:rPr lang="en-GB" sz="2400" dirty="0" smtClean="0">
                <a:latin typeface="Arial" panose="020B0604020202020204" pitchFamily="34" charset="0"/>
                <a:cs typeface="Arial" panose="020B0604020202020204" pitchFamily="34" charset="0"/>
              </a:rPr>
              <a:t>LD-pruned SNPs, excluding six </a:t>
            </a:r>
            <a:r>
              <a:rPr lang="en-GB" sz="2400" dirty="0">
                <a:latin typeface="Arial" panose="020B0604020202020204" pitchFamily="34" charset="0"/>
                <a:cs typeface="Arial" panose="020B0604020202020204" pitchFamily="34" charset="0"/>
              </a:rPr>
              <a:t>related </a:t>
            </a:r>
            <a:r>
              <a:rPr lang="en-GB" sz="2400" dirty="0" smtClean="0">
                <a:latin typeface="Arial" panose="020B0604020202020204" pitchFamily="34" charset="0"/>
                <a:cs typeface="Arial" panose="020B0604020202020204" pitchFamily="34" charset="0"/>
              </a:rPr>
              <a:t>individuals.</a:t>
            </a:r>
            <a:endParaRPr lang="en-GB" altLang="en-US" sz="2400" dirty="0">
              <a:latin typeface="Arial" panose="020B0604020202020204" pitchFamily="34" charset="0"/>
              <a:cs typeface="Arial" panose="020B0604020202020204" pitchFamily="34" charset="0"/>
            </a:endParaRPr>
          </a:p>
          <a:p>
            <a:r>
              <a:rPr lang="en-GB" altLang="en-US" sz="2400" b="1" dirty="0" smtClean="0">
                <a:latin typeface="Arial" charset="0"/>
              </a:rPr>
              <a:t>Meta-analysis</a:t>
            </a:r>
            <a:r>
              <a:rPr lang="en-GB" altLang="en-US" sz="2400" dirty="0" smtClean="0">
                <a:latin typeface="Arial" charset="0"/>
              </a:rPr>
              <a:t>. Done iteratively on regression betas without </a:t>
            </a:r>
            <a:r>
              <a:rPr lang="en-GB" sz="2400" dirty="0" smtClean="0"/>
              <a:t>GC </a:t>
            </a:r>
            <a:r>
              <a:rPr lang="en-GB" sz="2400" dirty="0"/>
              <a:t>correction </a:t>
            </a:r>
            <a:r>
              <a:rPr lang="en-GB" sz="2400" dirty="0" smtClean="0"/>
              <a:t>on </a:t>
            </a:r>
            <a:r>
              <a:rPr lang="en-GB" sz="2400" dirty="0"/>
              <a:t>individual </a:t>
            </a:r>
            <a:r>
              <a:rPr lang="en-GB" sz="2400" dirty="0" smtClean="0"/>
              <a:t>studies with N</a:t>
            </a:r>
            <a:r>
              <a:rPr lang="en-GB" sz="2400" dirty="0"/>
              <a:t>&gt;=10 </a:t>
            </a:r>
            <a:r>
              <a:rPr lang="en-GB" sz="2400" dirty="0" smtClean="0"/>
              <a:t>for all variants only </a:t>
            </a:r>
            <a:r>
              <a:rPr lang="en-GB" sz="2400" dirty="0"/>
              <a:t>to </a:t>
            </a:r>
            <a:r>
              <a:rPr lang="en-GB" sz="2400" dirty="0" smtClean="0"/>
              <a:t>ensure data availability. </a:t>
            </a:r>
            <a:endParaRPr lang="en-GB" altLang="en-US" sz="2400" dirty="0" smtClean="0">
              <a:latin typeface="Arial" charset="0"/>
              <a:ea typeface="SimSun" pitchFamily="2" charset="-122"/>
            </a:endParaRPr>
          </a:p>
          <a:p>
            <a:r>
              <a:rPr lang="en-GB" altLang="en-US" sz="2400" b="1" dirty="0" smtClean="0">
                <a:latin typeface="Arial" charset="0"/>
                <a:ea typeface="SimSun" pitchFamily="2" charset="-122"/>
              </a:rPr>
              <a:t>Signal identification and classification</a:t>
            </a:r>
            <a:r>
              <a:rPr lang="en-GB" sz="2400" dirty="0" smtClean="0"/>
              <a:t>. Based on summary statistics.</a:t>
            </a:r>
            <a:endParaRPr lang="en-GB" altLang="en-US" sz="2400" dirty="0" smtClean="0">
              <a:latin typeface="Arial" charset="0"/>
              <a:ea typeface="SimSun" pitchFamily="2" charset="-122"/>
            </a:endParaRPr>
          </a:p>
          <a:p>
            <a:r>
              <a:rPr lang="en-GB" altLang="en-US" sz="2400" b="1" dirty="0" smtClean="0">
                <a:latin typeface="Arial" charset="0"/>
                <a:ea typeface="SimSun" pitchFamily="2" charset="-122"/>
              </a:rPr>
              <a:t>Annotation</a:t>
            </a:r>
            <a:r>
              <a:rPr lang="en-GB" sz="2400" dirty="0" smtClean="0"/>
              <a:t>. Based on </a:t>
            </a:r>
            <a:r>
              <a:rPr lang="en-GB" sz="2400" dirty="0" err="1" smtClean="0"/>
              <a:t>PhenoScanner</a:t>
            </a:r>
            <a:r>
              <a:rPr lang="en-GB" sz="2400" dirty="0" smtClean="0"/>
              <a:t> to be followed by other approaches.</a:t>
            </a:r>
          </a:p>
          <a:p>
            <a:endParaRPr lang="en-GB" altLang="en-US" sz="2400" b="1" dirty="0" smtClean="0">
              <a:latin typeface="Arial" charset="0"/>
              <a:ea typeface="SimSun" pitchFamily="2" charset="-122"/>
            </a:endParaRPr>
          </a:p>
          <a:p>
            <a:pPr marL="0" indent="0">
              <a:buNone/>
            </a:pPr>
            <a:r>
              <a:rPr lang="en-GB" sz="2400" i="1" dirty="0" err="1" smtClean="0"/>
              <a:t>Yengo</a:t>
            </a:r>
            <a:r>
              <a:rPr lang="en-GB" sz="2400" i="1" dirty="0" smtClean="0"/>
              <a:t> </a:t>
            </a:r>
            <a:r>
              <a:rPr lang="en-GB" sz="2400" i="1" dirty="0"/>
              <a:t>L, et al. (2018). Hum </a:t>
            </a:r>
            <a:r>
              <a:rPr lang="en-GB" sz="2400" i="1" dirty="0" err="1"/>
              <a:t>Mol</a:t>
            </a:r>
            <a:r>
              <a:rPr lang="en-GB" sz="2400" i="1" dirty="0"/>
              <a:t> Genet 27:3641–3649</a:t>
            </a:r>
            <a:endParaRPr lang="en-GB" altLang="en-US" sz="2000" i="1" dirty="0"/>
          </a:p>
          <a:p>
            <a:endParaRPr lang="en-GB" altLang="en-US" sz="2400" b="1" dirty="0" smtClean="0">
              <a:latin typeface="Arial" charset="0"/>
              <a:ea typeface="SimSun" pitchFamily="2" charset="-122"/>
            </a:endParaRPr>
          </a:p>
          <a:p>
            <a:pPr marL="0" indent="0">
              <a:buNone/>
            </a:pPr>
            <a:endParaRPr lang="en-GB" sz="2400" dirty="0"/>
          </a:p>
        </p:txBody>
      </p:sp>
    </p:spTree>
    <p:extLst>
      <p:ext uri="{BB962C8B-B14F-4D97-AF65-F5344CB8AC3E}">
        <p14:creationId xmlns:p14="http://schemas.microsoft.com/office/powerpoint/2010/main" val="28307501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Quality control as with </a:t>
            </a:r>
            <a:r>
              <a:rPr lang="en-GB" b="1" dirty="0" err="1"/>
              <a:t>IFN.gamma</a:t>
            </a:r>
            <a:endParaRPr lang="en-GB" b="1" dirty="0"/>
          </a:p>
        </p:txBody>
      </p:sp>
      <p:sp>
        <p:nvSpPr>
          <p:cNvPr id="3" name="Content Placeholder 2"/>
          <p:cNvSpPr>
            <a:spLocks noGrp="1"/>
          </p:cNvSpPr>
          <p:nvPr>
            <p:ph idx="1"/>
          </p:nvPr>
        </p:nvSpPr>
        <p:spPr/>
        <p:txBody>
          <a:bodyPr/>
          <a:lstStyle/>
          <a:p>
            <a:r>
              <a:rPr lang="en-GB" dirty="0" smtClean="0"/>
              <a:t>Initial cis/trans signal classification indicated that there </a:t>
            </a:r>
            <a:r>
              <a:rPr lang="en-GB" dirty="0"/>
              <a:t>were a small number (~20) of </a:t>
            </a:r>
            <a:r>
              <a:rPr lang="en-GB" dirty="0" smtClean="0"/>
              <a:t>proteins with large number of signals.</a:t>
            </a:r>
          </a:p>
          <a:p>
            <a:r>
              <a:rPr lang="en-GB" dirty="0" smtClean="0"/>
              <a:t>Subsequent follow-up with </a:t>
            </a:r>
            <a:r>
              <a:rPr lang="en-GB" dirty="0" smtClean="0"/>
              <a:t>QCGWAS gave </a:t>
            </a:r>
            <a:r>
              <a:rPr lang="en-GB" dirty="0"/>
              <a:t>Manhattan </a:t>
            </a:r>
            <a:r>
              <a:rPr lang="en-GB" dirty="0" smtClean="0"/>
              <a:t>and Q-Q plots for </a:t>
            </a:r>
            <a:r>
              <a:rPr lang="en-GB" dirty="0"/>
              <a:t>each protein from each cohort. </a:t>
            </a:r>
            <a:endParaRPr lang="en-GB" dirty="0" smtClean="0"/>
          </a:p>
          <a:p>
            <a:r>
              <a:rPr lang="en-GB" dirty="0" smtClean="0"/>
              <a:t>It </a:t>
            </a:r>
            <a:r>
              <a:rPr lang="en-GB" dirty="0"/>
              <a:t>appeared that the total number was a function of MAF, from ~20 at 0.03 to 3 at 0.1.</a:t>
            </a:r>
          </a:p>
          <a:p>
            <a:r>
              <a:rPr lang="en-GB" dirty="0"/>
              <a:t>The QC over </a:t>
            </a:r>
            <a:r>
              <a:rPr lang="en-GB" dirty="0" err="1"/>
              <a:t>IFN.gamma</a:t>
            </a:r>
            <a:r>
              <a:rPr lang="en-GB" dirty="0"/>
              <a:t> is given below as example</a:t>
            </a:r>
            <a:r>
              <a:rPr lang="en-GB" dirty="0" smtClean="0"/>
              <a:t>.</a:t>
            </a:r>
          </a:p>
          <a:p>
            <a:endParaRPr lang="en-GB" dirty="0"/>
          </a:p>
        </p:txBody>
      </p:sp>
    </p:spTree>
    <p:extLst>
      <p:ext uri="{BB962C8B-B14F-4D97-AF65-F5344CB8AC3E}">
        <p14:creationId xmlns:p14="http://schemas.microsoft.com/office/powerpoint/2010/main" val="18157223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0783" y="0"/>
            <a:ext cx="10515600" cy="1325563"/>
          </a:xfrm>
        </p:spPr>
        <p:txBody>
          <a:bodyPr/>
          <a:lstStyle/>
          <a:p>
            <a:pPr algn="ctr"/>
            <a:r>
              <a:rPr lang="en-GB" b="1" dirty="0"/>
              <a:t>Manhattan (L) and Q-Q (R) plots</a:t>
            </a:r>
          </a:p>
        </p:txBody>
      </p:sp>
      <p:pic>
        <p:nvPicPr>
          <p:cNvPr id="6" name="Picture 5"/>
          <p:cNvPicPr>
            <a:picLocks noChangeAspect="1"/>
          </p:cNvPicPr>
          <p:nvPr/>
        </p:nvPicPr>
        <p:blipFill>
          <a:blip r:embed="rId2"/>
          <a:stretch>
            <a:fillRect/>
          </a:stretch>
        </p:blipFill>
        <p:spPr>
          <a:xfrm>
            <a:off x="115823" y="1913438"/>
            <a:ext cx="6516625" cy="3524194"/>
          </a:xfrm>
          <a:prstGeom prst="rect">
            <a:avLst/>
          </a:prstGeom>
        </p:spPr>
      </p:pic>
      <p:pic>
        <p:nvPicPr>
          <p:cNvPr id="4" name="Picture 3"/>
          <p:cNvPicPr>
            <a:picLocks noChangeAspect="1"/>
          </p:cNvPicPr>
          <p:nvPr/>
        </p:nvPicPr>
        <p:blipFill>
          <a:blip r:embed="rId3"/>
          <a:stretch>
            <a:fillRect/>
          </a:stretch>
        </p:blipFill>
        <p:spPr>
          <a:xfrm>
            <a:off x="6632448" y="1548384"/>
            <a:ext cx="5126392" cy="5169408"/>
          </a:xfrm>
          <a:prstGeom prst="rect">
            <a:avLst/>
          </a:prstGeom>
        </p:spPr>
      </p:pic>
    </p:spTree>
    <p:extLst>
      <p:ext uri="{BB962C8B-B14F-4D97-AF65-F5344CB8AC3E}">
        <p14:creationId xmlns:p14="http://schemas.microsoft.com/office/powerpoint/2010/main" val="20144316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b="1" dirty="0"/>
              <a:t>Above-LLOD% and exclusion</a:t>
            </a:r>
          </a:p>
        </p:txBody>
      </p:sp>
      <p:sp>
        <p:nvSpPr>
          <p:cNvPr id="3" name="Content Placeholder 2"/>
          <p:cNvSpPr>
            <a:spLocks noGrp="1"/>
          </p:cNvSpPr>
          <p:nvPr>
            <p:ph idx="1"/>
          </p:nvPr>
        </p:nvSpPr>
        <p:spPr/>
        <p:txBody>
          <a:bodyPr/>
          <a:lstStyle/>
          <a:p>
            <a:r>
              <a:rPr lang="en-GB" dirty="0" smtClean="0"/>
              <a:t>Plots from most studies appeared reasonable excep</a:t>
            </a:r>
            <a:r>
              <a:rPr lang="en-GB" dirty="0" smtClean="0"/>
              <a:t>t one.</a:t>
            </a:r>
            <a:endParaRPr lang="en-GB" dirty="0" smtClean="0"/>
          </a:p>
          <a:p>
            <a:r>
              <a:rPr lang="en-GB" dirty="0" smtClean="0"/>
              <a:t>The fact that excessive signals were seen only in some but not all proteins called into questions of the subset of proteins and therefore for direct contact with the study, so it </a:t>
            </a:r>
            <a:r>
              <a:rPr lang="en-GB" dirty="0"/>
              <a:t>turned out</a:t>
            </a:r>
          </a:p>
          <a:p>
            <a:pPr lvl="1">
              <a:buFont typeface="Courier New" panose="02070309020205020404" pitchFamily="49" charset="0"/>
              <a:buChar char="o"/>
            </a:pPr>
            <a:r>
              <a:rPr lang="en-GB" dirty="0"/>
              <a:t>An attempt was made in the study by using </a:t>
            </a:r>
            <a:r>
              <a:rPr lang="en-GB" dirty="0" err="1"/>
              <a:t>llod</a:t>
            </a:r>
            <a:r>
              <a:rPr lang="en-GB" dirty="0"/>
              <a:t>/2.</a:t>
            </a:r>
          </a:p>
          <a:p>
            <a:pPr lvl="1">
              <a:buFont typeface="Courier New" panose="02070309020205020404" pitchFamily="49" charset="0"/>
              <a:buChar char="o"/>
            </a:pPr>
            <a:r>
              <a:rPr lang="en-GB" dirty="0"/>
              <a:t>Manhattan plots (excessive number of significant hits) closely related to this.</a:t>
            </a:r>
          </a:p>
          <a:p>
            <a:r>
              <a:rPr lang="en-GB" dirty="0"/>
              <a:t>Although higher MAF </a:t>
            </a:r>
            <a:r>
              <a:rPr lang="en-GB" dirty="0" err="1"/>
              <a:t>cutoffs</a:t>
            </a:r>
            <a:r>
              <a:rPr lang="en-GB" dirty="0"/>
              <a:t> could did away with busy Manhattan plots, it is unusual to do so and the associate proteins with low &gt;LLOD% were discarded.</a:t>
            </a:r>
          </a:p>
        </p:txBody>
      </p:sp>
    </p:spTree>
    <p:extLst>
      <p:ext uri="{BB962C8B-B14F-4D97-AF65-F5344CB8AC3E}">
        <p14:creationId xmlns:p14="http://schemas.microsoft.com/office/powerpoint/2010/main" val="9793991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3385" y="15989"/>
            <a:ext cx="10515600" cy="1325563"/>
          </a:xfrm>
        </p:spPr>
        <p:txBody>
          <a:bodyPr/>
          <a:lstStyle/>
          <a:p>
            <a:pPr algn="ctr"/>
            <a:r>
              <a:rPr lang="en-GB" b="1" dirty="0"/>
              <a:t>Busy Manhattan plots and above-LLOD%</a:t>
            </a:r>
            <a:endParaRPr lang="en-GB" dirty="0"/>
          </a:p>
        </p:txBody>
      </p:sp>
      <p:graphicFrame>
        <p:nvGraphicFramePr>
          <p:cNvPr id="4" name="Content Placeholder 5"/>
          <p:cNvGraphicFramePr>
            <a:graphicFrameLocks noGrp="1"/>
          </p:cNvGraphicFramePr>
          <p:nvPr>
            <p:ph idx="1"/>
            <p:extLst>
              <p:ext uri="{D42A27DB-BD31-4B8C-83A1-F6EECF244321}">
                <p14:modId xmlns:p14="http://schemas.microsoft.com/office/powerpoint/2010/main" val="2567450126"/>
              </p:ext>
            </p:extLst>
          </p:nvPr>
        </p:nvGraphicFramePr>
        <p:xfrm>
          <a:off x="679268" y="1121832"/>
          <a:ext cx="11025052" cy="5698947"/>
        </p:xfrm>
        <a:graphic>
          <a:graphicData uri="http://schemas.openxmlformats.org/drawingml/2006/table">
            <a:tbl>
              <a:tblPr firstRow="1" bandRow="1">
                <a:tableStyleId>{2D5ABB26-0587-4C30-8999-92F81FD0307C}</a:tableStyleId>
              </a:tblPr>
              <a:tblGrid>
                <a:gridCol w="2756263">
                  <a:extLst>
                    <a:ext uri="{9D8B030D-6E8A-4147-A177-3AD203B41FA5}">
                      <a16:colId xmlns:a16="http://schemas.microsoft.com/office/drawing/2014/main" val="1139059030"/>
                    </a:ext>
                  </a:extLst>
                </a:gridCol>
                <a:gridCol w="2756263">
                  <a:extLst>
                    <a:ext uri="{9D8B030D-6E8A-4147-A177-3AD203B41FA5}">
                      <a16:colId xmlns:a16="http://schemas.microsoft.com/office/drawing/2014/main" val="2316377376"/>
                    </a:ext>
                  </a:extLst>
                </a:gridCol>
                <a:gridCol w="2756263">
                  <a:extLst>
                    <a:ext uri="{9D8B030D-6E8A-4147-A177-3AD203B41FA5}">
                      <a16:colId xmlns:a16="http://schemas.microsoft.com/office/drawing/2014/main" val="3075619873"/>
                    </a:ext>
                  </a:extLst>
                </a:gridCol>
                <a:gridCol w="2756263">
                  <a:extLst>
                    <a:ext uri="{9D8B030D-6E8A-4147-A177-3AD203B41FA5}">
                      <a16:colId xmlns:a16="http://schemas.microsoft.com/office/drawing/2014/main" val="80889694"/>
                    </a:ext>
                  </a:extLst>
                </a:gridCol>
              </a:tblGrid>
              <a:tr h="444135">
                <a:tc>
                  <a:txBody>
                    <a:bodyPr/>
                    <a:lstStyle/>
                    <a:p>
                      <a:r>
                        <a:rPr lang="en-GB" sz="2000" b="1" dirty="0"/>
                        <a:t>Protein</a:t>
                      </a:r>
                    </a:p>
                  </a:txBody>
                  <a:tcPr>
                    <a:lnB w="12700" cap="flat" cmpd="sng" algn="ctr">
                      <a:solidFill>
                        <a:schemeClr val="tx1"/>
                      </a:solidFill>
                      <a:prstDash val="solid"/>
                      <a:round/>
                      <a:headEnd type="none" w="med" len="med"/>
                      <a:tailEnd type="none" w="med" len="med"/>
                    </a:lnB>
                  </a:tcPr>
                </a:tc>
                <a:tc>
                  <a:txBody>
                    <a:bodyPr/>
                    <a:lstStyle/>
                    <a:p>
                      <a:pPr algn="l"/>
                      <a:r>
                        <a:rPr lang="en-GB" sz="2000" b="1" dirty="0"/>
                        <a:t>%</a:t>
                      </a:r>
                    </a:p>
                  </a:txBody>
                  <a:tcPr>
                    <a:lnB w="12700" cap="flat" cmpd="sng" algn="ctr">
                      <a:solidFill>
                        <a:schemeClr val="tx1"/>
                      </a:solidFill>
                      <a:prstDash val="solid"/>
                      <a:round/>
                      <a:headEnd type="none" w="med" len="med"/>
                      <a:tailEnd type="none" w="med" len="med"/>
                    </a:lnB>
                  </a:tcPr>
                </a:tc>
                <a:tc>
                  <a:txBody>
                    <a:bodyPr/>
                    <a:lstStyle/>
                    <a:p>
                      <a:r>
                        <a:rPr lang="en-GB" sz="2000" b="1" dirty="0"/>
                        <a:t>Protein (continued)</a:t>
                      </a:r>
                    </a:p>
                  </a:txBody>
                  <a:tcPr>
                    <a:lnB w="12700" cap="flat" cmpd="sng" algn="ctr">
                      <a:solidFill>
                        <a:schemeClr val="tx1"/>
                      </a:solidFill>
                      <a:prstDash val="solid"/>
                      <a:round/>
                      <a:headEnd type="none" w="med" len="med"/>
                      <a:tailEnd type="none" w="med" len="med"/>
                    </a:lnB>
                  </a:tcPr>
                </a:tc>
                <a:tc>
                  <a:txBody>
                    <a:bodyPr/>
                    <a:lstStyle/>
                    <a:p>
                      <a:pPr algn="l"/>
                      <a:r>
                        <a:rPr lang="en-GB" sz="2000" b="1" dirty="0"/>
                        <a:t>% (continued)</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03799647"/>
                  </a:ext>
                </a:extLst>
              </a:tr>
              <a:tr h="437901">
                <a:tc>
                  <a:txBody>
                    <a:bodyPr/>
                    <a:lstStyle/>
                    <a:p>
                      <a:pPr algn="l" fontAlgn="b"/>
                      <a:r>
                        <a:rPr lang="en-GB" sz="2000" u="none" strike="noStrike" dirty="0">
                          <a:effectLst/>
                        </a:rPr>
                        <a:t>L.15RA</a:t>
                      </a:r>
                      <a:endParaRPr lang="en-GB" sz="2000" b="0" i="0" u="none" strike="noStrike" dirty="0">
                        <a:solidFill>
                          <a:srgbClr val="000000"/>
                        </a:solidFill>
                        <a:effectLst/>
                        <a:latin typeface="Calibri" panose="020F0502020204030204" pitchFamily="34" charset="0"/>
                      </a:endParaRPr>
                    </a:p>
                  </a:txBody>
                  <a:tcPr marL="7620" marR="7620" marT="7620" marB="0" anchor="b">
                    <a:lnT w="12700" cap="flat" cmpd="sng" algn="ctr">
                      <a:solidFill>
                        <a:schemeClr val="tx1"/>
                      </a:solidFill>
                      <a:prstDash val="solid"/>
                      <a:round/>
                      <a:headEnd type="none" w="med" len="med"/>
                      <a:tailEnd type="none" w="med" len="med"/>
                    </a:lnT>
                  </a:tcPr>
                </a:tc>
                <a:tc>
                  <a:txBody>
                    <a:bodyPr/>
                    <a:lstStyle/>
                    <a:p>
                      <a:pPr algn="l" fontAlgn="b"/>
                      <a:r>
                        <a:rPr lang="en-GB" sz="2000" u="none" strike="noStrike" dirty="0">
                          <a:effectLst/>
                        </a:rPr>
                        <a:t>0.841</a:t>
                      </a:r>
                      <a:endParaRPr lang="en-GB" sz="2000" b="0" i="0" u="none" strike="noStrike" dirty="0">
                        <a:solidFill>
                          <a:srgbClr val="000000"/>
                        </a:solidFill>
                        <a:effectLst/>
                        <a:latin typeface="Calibri" panose="020F0502020204030204" pitchFamily="34" charset="0"/>
                      </a:endParaRPr>
                    </a:p>
                  </a:txBody>
                  <a:tcPr marL="7620" marR="7620" marT="7620" marB="0" anchor="b">
                    <a:lnT w="12700" cap="flat" cmpd="sng" algn="ctr">
                      <a:solidFill>
                        <a:schemeClr val="tx1"/>
                      </a:solidFill>
                      <a:prstDash val="solid"/>
                      <a:round/>
                      <a:headEnd type="none" w="med" len="med"/>
                      <a:tailEnd type="none" w="med" len="med"/>
                    </a:lnT>
                  </a:tcPr>
                </a:tc>
                <a:tc>
                  <a:txBody>
                    <a:bodyPr/>
                    <a:lstStyle/>
                    <a:p>
                      <a:pPr algn="l" fontAlgn="b"/>
                      <a:r>
                        <a:rPr lang="en-GB" sz="2000" u="none" strike="noStrike">
                          <a:effectLst/>
                        </a:rPr>
                        <a:t>IL13</a:t>
                      </a:r>
                      <a:endParaRPr lang="en-GB" sz="2000" b="0" i="0" u="none" strike="noStrike">
                        <a:solidFill>
                          <a:srgbClr val="000000"/>
                        </a:solidFill>
                        <a:effectLst/>
                        <a:latin typeface="Calibri" panose="020F0502020204030204" pitchFamily="34" charset="0"/>
                      </a:endParaRPr>
                    </a:p>
                  </a:txBody>
                  <a:tcPr marL="7620" marR="7620" marT="7620" marB="0" anchor="b">
                    <a:lnT w="12700" cap="flat" cmpd="sng" algn="ctr">
                      <a:solidFill>
                        <a:schemeClr val="tx1"/>
                      </a:solidFill>
                      <a:prstDash val="solid"/>
                      <a:round/>
                      <a:headEnd type="none" w="med" len="med"/>
                      <a:tailEnd type="none" w="med" len="med"/>
                    </a:lnT>
                  </a:tcPr>
                </a:tc>
                <a:tc>
                  <a:txBody>
                    <a:bodyPr/>
                    <a:lstStyle/>
                    <a:p>
                      <a:pPr algn="l" fontAlgn="b"/>
                      <a:r>
                        <a:rPr lang="en-GB" sz="2000" u="none" strike="noStrike" dirty="0">
                          <a:effectLst/>
                        </a:rPr>
                        <a:t>0.062</a:t>
                      </a:r>
                      <a:endParaRPr lang="en-GB" sz="2000" b="0" i="0" u="none" strike="noStrike" dirty="0">
                        <a:solidFill>
                          <a:srgbClr val="000000"/>
                        </a:solidFill>
                        <a:effectLst/>
                        <a:latin typeface="Calibri" panose="020F0502020204030204" pitchFamily="34" charset="0"/>
                      </a:endParaRPr>
                    </a:p>
                  </a:txBody>
                  <a:tcPr marL="7620" marR="7620" marT="7620" marB="0" anchor="b">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586687149"/>
                  </a:ext>
                </a:extLst>
              </a:tr>
              <a:tr h="437901">
                <a:tc>
                  <a:txBody>
                    <a:bodyPr/>
                    <a:lstStyle/>
                    <a:p>
                      <a:pPr algn="l" fontAlgn="b"/>
                      <a:r>
                        <a:rPr lang="en-GB" sz="2000" u="none" strike="noStrike" dirty="0">
                          <a:effectLst/>
                        </a:rPr>
                        <a:t>ST1A1</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0.808</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IL.20RA</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0.057</a:t>
                      </a:r>
                      <a:endParaRPr lang="en-GB"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582555723"/>
                  </a:ext>
                </a:extLst>
              </a:tr>
              <a:tr h="437901">
                <a:tc>
                  <a:txBody>
                    <a:bodyPr/>
                    <a:lstStyle/>
                    <a:p>
                      <a:pPr algn="l" fontAlgn="b"/>
                      <a:r>
                        <a:rPr lang="en-GB" sz="2000" u="none" strike="noStrike" dirty="0">
                          <a:effectLst/>
                        </a:rPr>
                        <a:t>MCP.3</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0.804</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IL.24</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0.051</a:t>
                      </a:r>
                      <a:endParaRPr lang="en-GB"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90476276"/>
                  </a:ext>
                </a:extLst>
              </a:tr>
              <a:tr h="437901">
                <a:tc>
                  <a:txBody>
                    <a:bodyPr/>
                    <a:lstStyle/>
                    <a:p>
                      <a:pPr algn="l" fontAlgn="b"/>
                      <a:r>
                        <a:rPr lang="en-GB" sz="2000" u="none" strike="noStrike" dirty="0">
                          <a:effectLst/>
                        </a:rPr>
                        <a:t>FGF.5</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0.652</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IL.20</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0.046</a:t>
                      </a:r>
                      <a:endParaRPr lang="en-GB"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69389694"/>
                  </a:ext>
                </a:extLst>
              </a:tr>
              <a:tr h="437901">
                <a:tc>
                  <a:txBody>
                    <a:bodyPr/>
                    <a:lstStyle/>
                    <a:p>
                      <a:pPr algn="l" fontAlgn="b"/>
                      <a:r>
                        <a:rPr lang="en-GB" sz="2000" u="none" strike="noStrike" dirty="0">
                          <a:effectLst/>
                        </a:rPr>
                        <a:t>AXIN1</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0.425</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NRTN</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0.039</a:t>
                      </a:r>
                      <a:endParaRPr lang="en-GB"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5900228"/>
                  </a:ext>
                </a:extLst>
              </a:tr>
              <a:tr h="437901">
                <a:tc>
                  <a:txBody>
                    <a:bodyPr/>
                    <a:lstStyle/>
                    <a:p>
                      <a:pPr algn="l" fontAlgn="b"/>
                      <a:r>
                        <a:rPr lang="en-GB" sz="2000" u="none" strike="noStrike" dirty="0">
                          <a:effectLst/>
                        </a:rPr>
                        <a:t>IL.17A</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0.380</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ARTN</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0.035</a:t>
                      </a:r>
                      <a:endParaRPr lang="en-GB" sz="20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5643637"/>
                  </a:ext>
                </a:extLst>
              </a:tr>
              <a:tr h="437901">
                <a:tc>
                  <a:txBody>
                    <a:bodyPr/>
                    <a:lstStyle/>
                    <a:p>
                      <a:pPr algn="l" fontAlgn="b"/>
                      <a:r>
                        <a:rPr lang="en-GB" sz="2000" u="none" strike="noStrike" dirty="0">
                          <a:effectLst/>
                        </a:rPr>
                        <a:t>IL.17C</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0.369</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IL.1.alpha</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0.025</a:t>
                      </a:r>
                      <a:endParaRPr lang="en-GB"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210588123"/>
                  </a:ext>
                </a:extLst>
              </a:tr>
              <a:tr h="437901">
                <a:tc>
                  <a:txBody>
                    <a:bodyPr/>
                    <a:lstStyle/>
                    <a:p>
                      <a:pPr algn="l" fontAlgn="b"/>
                      <a:r>
                        <a:rPr lang="en-GB" sz="2000" u="none" strike="noStrike">
                          <a:effectLst/>
                        </a:rPr>
                        <a:t>IL4</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0.171</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IL.2RB</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0.023</a:t>
                      </a:r>
                      <a:endParaRPr lang="en-GB" sz="20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55584402"/>
                  </a:ext>
                </a:extLst>
              </a:tr>
              <a:tr h="437901">
                <a:tc>
                  <a:txBody>
                    <a:bodyPr/>
                    <a:lstStyle/>
                    <a:p>
                      <a:pPr algn="l" fontAlgn="b"/>
                      <a:r>
                        <a:rPr lang="en-GB" sz="2000" u="none" strike="noStrike">
                          <a:effectLst/>
                        </a:rPr>
                        <a:t>IL5</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0.162</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IL33</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0.014</a:t>
                      </a:r>
                      <a:endParaRPr lang="en-GB" sz="20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328683294"/>
                  </a:ext>
                </a:extLst>
              </a:tr>
              <a:tr h="437901">
                <a:tc>
                  <a:txBody>
                    <a:bodyPr/>
                    <a:lstStyle/>
                    <a:p>
                      <a:pPr algn="l" fontAlgn="b"/>
                      <a:r>
                        <a:rPr lang="en-GB" sz="2000" u="none" strike="noStrike">
                          <a:effectLst/>
                        </a:rPr>
                        <a:t>IL.10RA</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0.149</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err="1">
                          <a:effectLst/>
                        </a:rPr>
                        <a:t>IFN.gamma</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0.007</a:t>
                      </a:r>
                      <a:endParaRPr lang="en-GB" sz="20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34416076"/>
                  </a:ext>
                </a:extLst>
              </a:tr>
              <a:tr h="437901">
                <a:tc>
                  <a:txBody>
                    <a:bodyPr/>
                    <a:lstStyle/>
                    <a:p>
                      <a:pPr algn="l" fontAlgn="b"/>
                      <a:r>
                        <a:rPr lang="en-GB" sz="2000" u="none" strike="noStrike">
                          <a:effectLst/>
                        </a:rPr>
                        <a:t>TNF</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0.096</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TSLP</a:t>
                      </a:r>
                      <a:endParaRPr lang="en-GB" sz="2000" b="0" i="0" u="none" strike="noStrike" dirty="0">
                        <a:solidFill>
                          <a:srgbClr val="FF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0.005</a:t>
                      </a:r>
                      <a:endParaRPr lang="en-GB" sz="20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89448543"/>
                  </a:ext>
                </a:extLst>
              </a:tr>
              <a:tr h="437901">
                <a:tc>
                  <a:txBody>
                    <a:bodyPr/>
                    <a:lstStyle/>
                    <a:p>
                      <a:pPr algn="l" fontAlgn="b"/>
                      <a:r>
                        <a:rPr lang="en-GB" sz="2000" u="none" strike="noStrike">
                          <a:effectLst/>
                        </a:rPr>
                        <a:t>LIF</a:t>
                      </a:r>
                      <a:endParaRPr lang="en-GB" sz="20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0.064</a:t>
                      </a:r>
                      <a:endParaRPr lang="en-GB" sz="20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GB" sz="2000" u="none" strike="noStrike">
                          <a:effectLst/>
                        </a:rPr>
                        <a:t>IL.22.RA1</a:t>
                      </a:r>
                      <a:endParaRPr lang="en-GB" sz="2000" b="0" i="0" u="none" strike="noStrike">
                        <a:solidFill>
                          <a:srgbClr val="FF0000"/>
                        </a:solidFill>
                        <a:effectLst/>
                        <a:latin typeface="Calibri" panose="020F0502020204030204" pitchFamily="34" charset="0"/>
                      </a:endParaRPr>
                    </a:p>
                  </a:txBody>
                  <a:tcPr marL="7620" marR="7620" marT="7620" marB="0" anchor="b"/>
                </a:tc>
                <a:tc>
                  <a:txBody>
                    <a:bodyPr/>
                    <a:lstStyle/>
                    <a:p>
                      <a:pPr algn="l" fontAlgn="b"/>
                      <a:r>
                        <a:rPr lang="en-GB" sz="2000" u="none" strike="noStrike" dirty="0">
                          <a:effectLst/>
                        </a:rPr>
                        <a:t>0.003</a:t>
                      </a:r>
                      <a:endParaRPr lang="en-GB" sz="2000" b="0" i="0" u="none" strike="noStrike" dirty="0">
                        <a:solidFill>
                          <a:srgbClr val="FF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794876426"/>
                  </a:ext>
                </a:extLst>
              </a:tr>
            </a:tbl>
          </a:graphicData>
        </a:graphic>
      </p:graphicFrame>
    </p:spTree>
    <p:extLst>
      <p:ext uri="{BB962C8B-B14F-4D97-AF65-F5344CB8AC3E}">
        <p14:creationId xmlns:p14="http://schemas.microsoft.com/office/powerpoint/2010/main" val="363620390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1959</TotalTime>
  <Words>1605</Words>
  <Application>Microsoft Office PowerPoint</Application>
  <PresentationFormat>Widescreen</PresentationFormat>
  <Paragraphs>225</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SimSun</vt:lpstr>
      <vt:lpstr>Arial</vt:lpstr>
      <vt:lpstr>Calibri</vt:lpstr>
      <vt:lpstr>Calibri Light</vt:lpstr>
      <vt:lpstr>Cambria Math</vt:lpstr>
      <vt:lpstr>Courier New</vt:lpstr>
      <vt:lpstr>Office Theme</vt:lpstr>
      <vt:lpstr>Genomic dissections of inflammatory proteins</vt:lpstr>
      <vt:lpstr>Introduction</vt:lpstr>
      <vt:lpstr>PowerPoint Presentation</vt:lpstr>
      <vt:lpstr>Olink Proximity Extension Assay technology</vt:lpstr>
      <vt:lpstr>Statistical analysis</vt:lpstr>
      <vt:lpstr>Quality control as with IFN.gamma</vt:lpstr>
      <vt:lpstr>Manhattan (L) and Q-Q (R) plots</vt:lpstr>
      <vt:lpstr>Above-LLOD% and exclusion</vt:lpstr>
      <vt:lpstr>Busy Manhattan plots and above-LLOD%</vt:lpstr>
      <vt:lpstr>IFN.gamma from &gt;1,000 signals (L) to none (R)</vt:lpstr>
      <vt:lpstr>Results</vt:lpstr>
      <vt:lpstr>Manhattan (L) and Q-Q plots (R) for OPG</vt:lpstr>
      <vt:lpstr>Regional plot (OPG, chr8)</vt:lpstr>
      <vt:lpstr>PowerPoint Presentation</vt:lpstr>
      <vt:lpstr>PowerPoint Presentation</vt:lpstr>
      <vt:lpstr>Comparison</vt:lpstr>
      <vt:lpstr>Signal identification</vt:lpstr>
      <vt:lpstr>in silico experiments</vt:lpstr>
      <vt:lpstr>Computationally efficient algorithms</vt:lpstr>
      <vt:lpstr>375 (SNP+indel) Signals</vt:lpstr>
      <vt:lpstr>PowerPoint Presentation</vt:lpstr>
      <vt:lpstr>Summary</vt:lpstr>
      <vt:lpstr>R/gap functions</vt:lpstr>
      <vt:lpstr>PowerPoint Presentation</vt:lpstr>
      <vt:lpstr>Effect size -- MAF (L) and b/bJ (R, r=0.93)</vt:lpstr>
      <vt:lpstr>IL.18R1 (chr2:02688765−103588215), 899,450bp</vt:lpstr>
      <vt:lpstr>A bird’s eye view</vt:lpstr>
      <vt:lpstr>Landmarks</vt:lpstr>
      <vt:lpstr>Acknowledgements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SCALLOP/INF1 analysis</dc:title>
  <dc:creator>Tengyu Zhao</dc:creator>
  <cp:lastModifiedBy>Jing Zhao</cp:lastModifiedBy>
  <cp:revision>1260</cp:revision>
  <dcterms:created xsi:type="dcterms:W3CDTF">2018-11-11T14:47:16Z</dcterms:created>
  <dcterms:modified xsi:type="dcterms:W3CDTF">2019-05-29T10:24:04Z</dcterms:modified>
</cp:coreProperties>
</file>